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9"/>
  </p:notesMasterIdLst>
  <p:sldIdLst>
    <p:sldId id="256" r:id="rId28"/>
    <p:sldId id="257" r:id="rId32"/>
    <p:sldId id="258" r:id="rId34"/>
    <p:sldId id="259" r:id="rId36"/>
    <p:sldId id="260" r:id="rId38"/>
    <p:sldId id="261" r:id="rId40"/>
    <p:sldId id="262" r:id="rId42"/>
    <p:sldId id="263" r:id="rId44"/>
    <p:sldId id="264" r:id="rId46"/>
    <p:sldId id="265" r:id="rId48"/>
    <p:sldId id="266" r:id="rId50"/>
    <p:sldId id="267" r:id="rId52"/>
    <p:sldId id="268" r:id="rId54"/>
    <p:sldId id="269" r:id="rId56"/>
    <p:sldId id="270" r:id="rId58"/>
    <p:sldId id="271" r:id="rId60"/>
    <p:sldId id="272" r:id="rId62"/>
    <p:sldId id="273" r:id="rId64"/>
    <p:sldId id="274" r:id="rId66"/>
    <p:sldId id="275" r:id="rId68"/>
    <p:sldId id="276" r:id="rId70"/>
    <p:sldId id="277" r:id="rId72"/>
    <p:sldId id="278" r:id="rId74"/>
    <p:sldId id="279" r:id="rId76"/>
    <p:sldId id="280" r:id="rId78"/>
    <p:sldId id="281" r:id="rId80"/>
    <p:sldId id="282" r:id="rId82"/>
    <p:sldId id="283" r:id="rId84"/>
    <p:sldId id="284" r:id="rId86"/>
    <p:sldId id="285" r:id="rId88"/>
    <p:sldId id="286" r:id="rId90"/>
    <p:sldId id="287" r:id="rId92"/>
    <p:sldId id="288" r:id="rId94"/>
    <p:sldId id="289" r:id="rId96"/>
    <p:sldId id="290" r:id="rId98"/>
    <p:sldId id="291" r:id="rId100"/>
    <p:sldId id="292" r:id="rId102"/>
    <p:sldId id="293" r:id="rId104"/>
    <p:sldId id="294" r:id="rId106"/>
    <p:sldId id="295" r:id="rId108"/>
    <p:sldId id="296" r:id="rId110"/>
    <p:sldId id="297" r:id="rId112"/>
    <p:sldId id="298" r:id="rId114"/>
  </p:sldIdLst>
  <p:sldSz cx="18288000" cy="10287000"/>
  <p:notesSz cx="6858000" cy="9144000"/>
  <p:embeddedFontLst>
    <p:embeddedFont>
      <p:font typeface="Lato" charset="1" panose="020F0502020204030203"/>
      <p:regular r:id="rId6"/>
    </p:embeddedFont>
    <p:embeddedFont>
      <p:font typeface="Lato Bold" charset="1" panose="020F0802020204030203"/>
      <p:regular r:id="rId7"/>
    </p:embeddedFont>
    <p:embeddedFont>
      <p:font typeface="Lato Italics" charset="1" panose="020F0502020204030203"/>
      <p:regular r:id="rId8"/>
    </p:embeddedFont>
    <p:embeddedFont>
      <p:font typeface="Lato Bold Italics" charset="1" panose="020F0802020204030203"/>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Clear Sans Regular" charset="1" panose="020B0503030202020304"/>
      <p:regular r:id="rId14"/>
    </p:embeddedFont>
    <p:embeddedFont>
      <p:font typeface="Clear Sans Regular Bold" charset="1" panose="020B0603030202020304"/>
      <p:regular r:id="rId15"/>
    </p:embeddedFont>
    <p:embeddedFont>
      <p:font typeface="Clear Sans Regular Italics" charset="1" panose="020B0503030202090304"/>
      <p:regular r:id="rId16"/>
    </p:embeddedFont>
    <p:embeddedFont>
      <p:font typeface="Clear Sans Regular Bold Italics" charset="1" panose="020B0603030202090304"/>
      <p:regular r:id="rId17"/>
    </p:embeddedFont>
    <p:embeddedFont>
      <p:font typeface="Open Sans Light" charset="1" panose="020B0306030504020204"/>
      <p:regular r:id="rId18"/>
    </p:embeddedFont>
    <p:embeddedFont>
      <p:font typeface="Open Sans Light Bold" charset="1" panose="020B0806030504020204"/>
      <p:regular r:id="rId19"/>
    </p:embeddedFont>
    <p:embeddedFont>
      <p:font typeface="Open Sans Light Italics" charset="1" panose="020B0306030504020204"/>
      <p:regular r:id="rId20"/>
    </p:embeddedFont>
    <p:embeddedFont>
      <p:font typeface="Open Sans Light Bold Italics" charset="1" panose="020B0806030504020204"/>
      <p:regular r:id="rId21"/>
    </p:embeddedFont>
    <p:embeddedFont>
      <p:font typeface="Open Sans" charset="1" panose="020B0606030504020204"/>
      <p:regular r:id="rId22"/>
    </p:embeddedFont>
    <p:embeddedFont>
      <p:font typeface="Open Sans Bold" charset="1" panose="020B0806030504020204"/>
      <p:regular r:id="rId23"/>
    </p:embeddedFont>
    <p:embeddedFont>
      <p:font typeface="Open Sans Italics" charset="1" panose="020B0606030504020204"/>
      <p:regular r:id="rId24"/>
    </p:embeddedFont>
    <p:embeddedFont>
      <p:font typeface="Open Sans Bold Italics" charset="1" panose="020B0806030504020204"/>
      <p:regular r:id="rId25"/>
    </p:embeddedFont>
    <p:embeddedFont>
      <p:font typeface="Open Sans Extra Bold" charset="1" panose="020B0906030804020204"/>
      <p:regular r:id="rId26"/>
    </p:embeddedFont>
    <p:embeddedFont>
      <p:font typeface="Open Sans Extra Bold Italics" charset="1" panose="020B09060308040202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36.xml" Type="http://schemas.openxmlformats.org/officeDocument/2006/relationships/slide"/><Relationship Id="rId101" Target="notesSlides/notesSlide36.xml" Type="http://schemas.openxmlformats.org/officeDocument/2006/relationships/notesSlide"/><Relationship Id="rId102" Target="slides/slide37.xml" Type="http://schemas.openxmlformats.org/officeDocument/2006/relationships/slide"/><Relationship Id="rId103" Target="notesSlides/notesSlide37.xml" Type="http://schemas.openxmlformats.org/officeDocument/2006/relationships/notesSlide"/><Relationship Id="rId104" Target="slides/slide38.xml" Type="http://schemas.openxmlformats.org/officeDocument/2006/relationships/slide"/><Relationship Id="rId105" Target="notesSlides/notesSlide38.xml" Type="http://schemas.openxmlformats.org/officeDocument/2006/relationships/notesSlide"/><Relationship Id="rId106" Target="slides/slide39.xml" Type="http://schemas.openxmlformats.org/officeDocument/2006/relationships/slide"/><Relationship Id="rId107" Target="notesSlides/notesSlide39.xml" Type="http://schemas.openxmlformats.org/officeDocument/2006/relationships/notesSlide"/><Relationship Id="rId108" Target="slides/slide40.xml" Type="http://schemas.openxmlformats.org/officeDocument/2006/relationships/slide"/><Relationship Id="rId109" Target="notesSlides/notesSlide40.xml" Type="http://schemas.openxmlformats.org/officeDocument/2006/relationships/notesSlide"/><Relationship Id="rId11" Target="fonts/font11.fntdata" Type="http://schemas.openxmlformats.org/officeDocument/2006/relationships/font"/><Relationship Id="rId110" Target="slides/slide41.xml" Type="http://schemas.openxmlformats.org/officeDocument/2006/relationships/slide"/><Relationship Id="rId111" Target="notesSlides/notesSlide41.xml" Type="http://schemas.openxmlformats.org/officeDocument/2006/relationships/notesSlide"/><Relationship Id="rId112" Target="slides/slide42.xml" Type="http://schemas.openxmlformats.org/officeDocument/2006/relationships/slide"/><Relationship Id="rId113" Target="notesSlides/notesSlide42.xml" Type="http://schemas.openxmlformats.org/officeDocument/2006/relationships/notesSlide"/><Relationship Id="rId114" Target="slides/slide43.xml" Type="http://schemas.openxmlformats.org/officeDocument/2006/relationships/slide"/><Relationship Id="rId115" Target="notesSlides/notesSlide43.xml" Type="http://schemas.openxmlformats.org/officeDocument/2006/relationships/note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notesMasters/notesMaster1.xml" Type="http://schemas.openxmlformats.org/officeDocument/2006/relationships/notesMaster"/><Relationship Id="rId3" Target="viewProps.xml" Type="http://schemas.openxmlformats.org/officeDocument/2006/relationships/viewProps"/><Relationship Id="rId30" Target="theme/theme2.xml" Type="http://schemas.openxmlformats.org/officeDocument/2006/relationships/theme"/><Relationship Id="rId31" Target="notesSlides/notesSlide1.xml" Type="http://schemas.openxmlformats.org/officeDocument/2006/relationships/notesSlide"/><Relationship Id="rId32" Target="slides/slide2.xml" Type="http://schemas.openxmlformats.org/officeDocument/2006/relationships/slide"/><Relationship Id="rId33" Target="notesSlides/notesSlide2.xml" Type="http://schemas.openxmlformats.org/officeDocument/2006/relationships/notesSlide"/><Relationship Id="rId34" Target="slides/slide3.xml" Type="http://schemas.openxmlformats.org/officeDocument/2006/relationships/slide"/><Relationship Id="rId35" Target="notesSlides/notesSlide3.xml" Type="http://schemas.openxmlformats.org/officeDocument/2006/relationships/notesSlide"/><Relationship Id="rId36" Target="slides/slide4.xml" Type="http://schemas.openxmlformats.org/officeDocument/2006/relationships/slide"/><Relationship Id="rId37" Target="notesSlides/notesSlide4.xml" Type="http://schemas.openxmlformats.org/officeDocument/2006/relationships/notesSlide"/><Relationship Id="rId38" Target="slides/slide5.xml" Type="http://schemas.openxmlformats.org/officeDocument/2006/relationships/slide"/><Relationship Id="rId39" Target="notesSlides/notesSlide5.xml" Type="http://schemas.openxmlformats.org/officeDocument/2006/relationships/notesSlide"/><Relationship Id="rId4" Target="theme/theme1.xml" Type="http://schemas.openxmlformats.org/officeDocument/2006/relationships/theme"/><Relationship Id="rId40" Target="slides/slide6.xml" Type="http://schemas.openxmlformats.org/officeDocument/2006/relationships/slide"/><Relationship Id="rId41" Target="notesSlides/notesSlide6.xml" Type="http://schemas.openxmlformats.org/officeDocument/2006/relationships/notesSlide"/><Relationship Id="rId42" Target="slides/slide7.xml" Type="http://schemas.openxmlformats.org/officeDocument/2006/relationships/slide"/><Relationship Id="rId43" Target="notesSlides/notesSlide7.xml" Type="http://schemas.openxmlformats.org/officeDocument/2006/relationships/notesSlide"/><Relationship Id="rId44" Target="slides/slide8.xml" Type="http://schemas.openxmlformats.org/officeDocument/2006/relationships/slide"/><Relationship Id="rId45" Target="notesSlides/notesSlide8.xml" Type="http://schemas.openxmlformats.org/officeDocument/2006/relationships/notesSlide"/><Relationship Id="rId46" Target="slides/slide9.xml" Type="http://schemas.openxmlformats.org/officeDocument/2006/relationships/slide"/><Relationship Id="rId47" Target="notesSlides/notesSlide9.xml" Type="http://schemas.openxmlformats.org/officeDocument/2006/relationships/notesSlide"/><Relationship Id="rId48" Target="slides/slide10.xml" Type="http://schemas.openxmlformats.org/officeDocument/2006/relationships/slide"/><Relationship Id="rId49" Target="notesSlides/notesSlide10.xml" Type="http://schemas.openxmlformats.org/officeDocument/2006/relationships/notesSlide"/><Relationship Id="rId5" Target="tableStyles.xml" Type="http://schemas.openxmlformats.org/officeDocument/2006/relationships/tableStyles"/><Relationship Id="rId50" Target="slides/slide11.xml" Type="http://schemas.openxmlformats.org/officeDocument/2006/relationships/slide"/><Relationship Id="rId51" Target="notesSlides/notesSlide11.xml" Type="http://schemas.openxmlformats.org/officeDocument/2006/relationships/notesSlide"/><Relationship Id="rId52" Target="slides/slide12.xml" Type="http://schemas.openxmlformats.org/officeDocument/2006/relationships/slide"/><Relationship Id="rId53" Target="notesSlides/notesSlide12.xml" Type="http://schemas.openxmlformats.org/officeDocument/2006/relationships/notesSlide"/><Relationship Id="rId54" Target="slides/slide13.xml" Type="http://schemas.openxmlformats.org/officeDocument/2006/relationships/slide"/><Relationship Id="rId55" Target="notesSlides/notesSlide13.xml" Type="http://schemas.openxmlformats.org/officeDocument/2006/relationships/notesSlide"/><Relationship Id="rId56" Target="slides/slide14.xml" Type="http://schemas.openxmlformats.org/officeDocument/2006/relationships/slide"/><Relationship Id="rId57" Target="notesSlides/notesSlide14.xml" Type="http://schemas.openxmlformats.org/officeDocument/2006/relationships/notesSlide"/><Relationship Id="rId58" Target="slides/slide15.xml" Type="http://schemas.openxmlformats.org/officeDocument/2006/relationships/slide"/><Relationship Id="rId59" Target="notesSlides/notesSlide15.xml" Type="http://schemas.openxmlformats.org/officeDocument/2006/relationships/notesSlide"/><Relationship Id="rId6" Target="fonts/font6.fntdata" Type="http://schemas.openxmlformats.org/officeDocument/2006/relationships/font"/><Relationship Id="rId60" Target="slides/slide16.xml" Type="http://schemas.openxmlformats.org/officeDocument/2006/relationships/slide"/><Relationship Id="rId61" Target="notesSlides/notesSlide16.xml" Type="http://schemas.openxmlformats.org/officeDocument/2006/relationships/notesSlide"/><Relationship Id="rId62" Target="slides/slide17.xml" Type="http://schemas.openxmlformats.org/officeDocument/2006/relationships/slide"/><Relationship Id="rId63" Target="notesSlides/notesSlide17.xml" Type="http://schemas.openxmlformats.org/officeDocument/2006/relationships/notesSlide"/><Relationship Id="rId64" Target="slides/slide18.xml" Type="http://schemas.openxmlformats.org/officeDocument/2006/relationships/slide"/><Relationship Id="rId65" Target="notesSlides/notesSlide18.xml" Type="http://schemas.openxmlformats.org/officeDocument/2006/relationships/notesSlide"/><Relationship Id="rId66" Target="slides/slide19.xml" Type="http://schemas.openxmlformats.org/officeDocument/2006/relationships/slide"/><Relationship Id="rId67" Target="notesSlides/notesSlide19.xml" Type="http://schemas.openxmlformats.org/officeDocument/2006/relationships/notesSlide"/><Relationship Id="rId68" Target="slides/slide20.xml" Type="http://schemas.openxmlformats.org/officeDocument/2006/relationships/slide"/><Relationship Id="rId69" Target="notesSlides/notesSlide20.xml" Type="http://schemas.openxmlformats.org/officeDocument/2006/relationships/notesSlide"/><Relationship Id="rId7" Target="fonts/font7.fntdata" Type="http://schemas.openxmlformats.org/officeDocument/2006/relationships/font"/><Relationship Id="rId70" Target="slides/slide21.xml" Type="http://schemas.openxmlformats.org/officeDocument/2006/relationships/slide"/><Relationship Id="rId71" Target="notesSlides/notesSlide21.xml" Type="http://schemas.openxmlformats.org/officeDocument/2006/relationships/notesSlide"/><Relationship Id="rId72" Target="slides/slide22.xml" Type="http://schemas.openxmlformats.org/officeDocument/2006/relationships/slide"/><Relationship Id="rId73" Target="notesSlides/notesSlide22.xml" Type="http://schemas.openxmlformats.org/officeDocument/2006/relationships/notesSlide"/><Relationship Id="rId74" Target="slides/slide23.xml" Type="http://schemas.openxmlformats.org/officeDocument/2006/relationships/slide"/><Relationship Id="rId75" Target="notesSlides/notesSlide23.xml" Type="http://schemas.openxmlformats.org/officeDocument/2006/relationships/notesSlide"/><Relationship Id="rId76" Target="slides/slide24.xml" Type="http://schemas.openxmlformats.org/officeDocument/2006/relationships/slide"/><Relationship Id="rId77" Target="notesSlides/notesSlide24.xml" Type="http://schemas.openxmlformats.org/officeDocument/2006/relationships/notesSlide"/><Relationship Id="rId78" Target="slides/slide25.xml" Type="http://schemas.openxmlformats.org/officeDocument/2006/relationships/slide"/><Relationship Id="rId79" Target="notesSlides/notesSlide25.xml" Type="http://schemas.openxmlformats.org/officeDocument/2006/relationships/notesSlide"/><Relationship Id="rId8" Target="fonts/font8.fntdata" Type="http://schemas.openxmlformats.org/officeDocument/2006/relationships/font"/><Relationship Id="rId80" Target="slides/slide26.xml" Type="http://schemas.openxmlformats.org/officeDocument/2006/relationships/slide"/><Relationship Id="rId81" Target="notesSlides/notesSlide26.xml" Type="http://schemas.openxmlformats.org/officeDocument/2006/relationships/notesSlide"/><Relationship Id="rId82" Target="slides/slide27.xml" Type="http://schemas.openxmlformats.org/officeDocument/2006/relationships/slide"/><Relationship Id="rId83" Target="notesSlides/notesSlide27.xml" Type="http://schemas.openxmlformats.org/officeDocument/2006/relationships/notesSlide"/><Relationship Id="rId84" Target="slides/slide28.xml" Type="http://schemas.openxmlformats.org/officeDocument/2006/relationships/slide"/><Relationship Id="rId85" Target="notesSlides/notesSlide28.xml" Type="http://schemas.openxmlformats.org/officeDocument/2006/relationships/notesSlide"/><Relationship Id="rId86" Target="slides/slide29.xml" Type="http://schemas.openxmlformats.org/officeDocument/2006/relationships/slide"/><Relationship Id="rId87" Target="notesSlides/notesSlide29.xml" Type="http://schemas.openxmlformats.org/officeDocument/2006/relationships/notesSlide"/><Relationship Id="rId88" Target="slides/slide30.xml" Type="http://schemas.openxmlformats.org/officeDocument/2006/relationships/slide"/><Relationship Id="rId89" Target="notesSlides/notesSlide30.xml" Type="http://schemas.openxmlformats.org/officeDocument/2006/relationships/notesSlide"/><Relationship Id="rId9" Target="fonts/font9.fntdata" Type="http://schemas.openxmlformats.org/officeDocument/2006/relationships/font"/><Relationship Id="rId90" Target="slides/slide31.xml" Type="http://schemas.openxmlformats.org/officeDocument/2006/relationships/slide"/><Relationship Id="rId91" Target="notesSlides/notesSlide31.xml" Type="http://schemas.openxmlformats.org/officeDocument/2006/relationships/notesSlide"/><Relationship Id="rId92" Target="slides/slide32.xml" Type="http://schemas.openxmlformats.org/officeDocument/2006/relationships/slide"/><Relationship Id="rId93" Target="notesSlides/notesSlide32.xml" Type="http://schemas.openxmlformats.org/officeDocument/2006/relationships/notesSlide"/><Relationship Id="rId94" Target="slides/slide33.xml" Type="http://schemas.openxmlformats.org/officeDocument/2006/relationships/slide"/><Relationship Id="rId95" Target="notesSlides/notesSlide33.xml" Type="http://schemas.openxmlformats.org/officeDocument/2006/relationships/notesSlide"/><Relationship Id="rId96" Target="slides/slide34.xml" Type="http://schemas.openxmlformats.org/officeDocument/2006/relationships/slide"/><Relationship Id="rId97" Target="notesSlides/notesSlide34.xml" Type="http://schemas.openxmlformats.org/officeDocument/2006/relationships/notesSlide"/><Relationship Id="rId98" Target="slides/slide35.xml" Type="http://schemas.openxmlformats.org/officeDocument/2006/relationships/slide"/><Relationship Id="rId99" Target="notesSlides/notesSlide35.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As a web services librarian, I want to focus on providing our university with the best resources and services, not worrying whether our site is going to get hacked.</a:t>
            </a:r>
          </a:p>
          <a:p>
            <a:pPr lvl="0"/>
            <a:r>
              <a:rPr lang="en-US"/>
              <a:t/>
            </a:r>
          </a:p>
          <a:p>
            <a:pPr lvl="0"/>
            <a:r>
              <a:rPr lang="en-US"/>
              <a:t>Freeing ourselves from a traditional content management system and going with a static site generator wasn't the easiest task, but we're quite content with the decision.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web server's response is to take resulting HTML and send it back to the client's browser.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If traffic suddenly spikes, such as when content goes viral, this real time cycle of fetching content can bring a server to its knees. Even robust servers have their limits.</a:t>
            </a:r>
          </a:p>
          <a:p>
            <a:pPr lvl="0"/>
            <a:r>
              <a:rPr lang="en-US"/>
              <a:t/>
            </a:r>
          </a:p>
          <a:p>
            <a:pPr lvl="0"/>
            <a:r>
              <a:rPr lang="en-US"/>
              <a:t>This very cycle also provides openings for cyber attacks— Denial of Service Attacks use automated bot traffic to overwhelm servers.  The database itself is also a major target such as from SQL injection threats.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One way developers compensate is to create cached versions of their site— temporary static copies that are served instead of fresh copies from the database on every request.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But… what if the whole development model started from this point? </a:t>
            </a:r>
          </a:p>
          <a:p>
            <a:pPr lvl="0"/>
            <a:r>
              <a:rPr lang="en-US"/>
              <a:t/>
            </a:r>
          </a:p>
          <a:p>
            <a:pPr lvl="0"/>
            <a:r>
              <a:rPr lang="en-US"/>
              <a:t>What if the app and database were not even on the server? </a:t>
            </a:r>
          </a:p>
          <a:p>
            <a:pPr lvl="0"/>
            <a:r>
              <a:rPr lang="en-US"/>
              <a:t/>
            </a:r>
          </a:p>
          <a:p>
            <a:pPr lvl="0"/>
            <a:r>
              <a:rPr lang="en-US"/>
              <a:t>What if this cached version was the *intent* instead of the workaround?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This is the premise of the JAMstack and where static site generators come into play. </a:t>
            </a:r>
          </a:p>
          <a:p>
            <a:pPr lvl="0"/>
            <a:r>
              <a:rPr lang="en-US"/>
              <a:t/>
            </a:r>
          </a:p>
          <a:p>
            <a:pPr lvl="0"/>
            <a:r>
              <a:rPr lang="en-US"/>
              <a:t>Before a browser ever visits our site, we pre-build everything.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 start with content stored in simple text files, such as text in markdown format or CSV files stored in a Git repository, on your computer, or requested through APIs — data streams from other servers.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Here's an example of a markdown file from one of our library website blog posts. </a:t>
            </a:r>
          </a:p>
          <a:p>
            <a:pPr lvl="0"/>
            <a:r>
              <a:rPr lang="en-US"/>
              <a:t/>
            </a:r>
          </a:p>
          <a:p>
            <a:pPr lvl="0"/>
            <a:r>
              <a:rPr lang="en-US"/>
              <a:t>These files can include both content and a wide range of metadata about our content such as authors, categories, and content tags called front matter.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Then, in a build process with similarities to mail merge, our static site generator app pushes this content through a series of templates to create HTML files.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templates can include a wide range of conditional and looping statements based on the metadata stored in our content files. </a:t>
            </a:r>
          </a:p>
          <a:p>
            <a:pPr lvl="0"/>
            <a:r>
              <a:rPr lang="en-US"/>
              <a:t/>
            </a:r>
          </a:p>
          <a:p>
            <a:pPr lvl="0"/>
            <a:r>
              <a:rPr lang="en-US"/>
              <a:t>This allows us to build sophisticated sites for a wide range of content.</a:t>
            </a:r>
          </a:p>
          <a:p>
            <a:pPr lvl="0"/>
            <a:r>
              <a:rPr lang="en-US"/>
              <a:t/>
            </a:r>
          </a:p>
          <a:p>
            <a:pPr lvl="0"/>
            <a:r>
              <a:rPr lang="en-US"/>
              <a:t>For example, we have a CSV data file of employees. One of the conditionals in our template hides employees if they have not yet started or taken a new position.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For many static site generators, builds can be triggered manually through a command-line instruction or automatically through an action scheduled on your server. </a:t>
            </a:r>
          </a:p>
          <a:p>
            <a:pPr lvl="0"/>
            <a:r>
              <a:rPr lang="en-US"/>
              <a:t/>
            </a:r>
          </a:p>
          <a:p>
            <a:pPr lvl="0"/>
            <a:r>
              <a:rPr lang="en-US"/>
              <a:t>Here our build command is "bundle exec jekyll build"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Hello from beautiful Miami University of Ohio! </a:t>
            </a:r>
          </a:p>
          <a:p>
            <a:pPr lvl="0"/>
            <a:r>
              <a:rPr lang="en-US"/>
              <a:t/>
            </a:r>
          </a:p>
          <a:p>
            <a:pPr lvl="0"/>
            <a:r>
              <a:rPr lang="en-US"/>
              <a:t>I'm Jerry Yarnetsky and It's wonderful to be here with you.</a:t>
            </a:r>
          </a:p>
          <a:p>
            <a:pPr lvl="0"/>
            <a:r>
              <a:rPr lang="en-US"/>
              <a:t/>
            </a:r>
          </a:p>
          <a:p>
            <a:pPr lvl="0"/>
            <a:r>
              <a:rPr lang="en-US"/>
              <a:t>I'm on the team which manages our libraries website. I also take the lead for frontline web services such as LibGuides, and user experience issues such as web accessibility and testing. </a:t>
            </a:r>
          </a:p>
          <a:p>
            <a:pPr lvl="0"/>
            <a:r>
              <a:rPr lang="en-US"/>
              <a:t/>
            </a:r>
          </a:p>
          <a:p>
            <a:pPr lvl="0"/>
            <a:r>
              <a:rPr lang="en-US"/>
              <a:t>I also teach an undergrad course here in interaction design and development.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But fear not, while many static site generators are geeky command-line tools, there are multiple graphical tools on the market!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So, the generator's end result is simply a static HTML site written to a dedicated folder.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As a result, we no longer need a database nor any applications such as Wordpress — just a web server such as Apache or Nginx [engine 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Now upon request, the only thing the server needs to do is send back the static HTML, which they are super good and super fast at. </a:t>
            </a:r>
          </a:p>
          <a:p>
            <a:pPr lvl="0"/>
            <a:r>
              <a:rPr lang="en-US"/>
              <a:t/>
            </a:r>
          </a:p>
          <a:p>
            <a:pPr lvl="0"/>
            <a:r>
              <a:rPr lang="en-US"/>
              <a:t>"Hold up," you ask. "If everything is static, how do you handle dynamic content?"</a:t>
            </a:r>
          </a:p>
          <a:p>
            <a:pPr lvl="0"/>
            <a:r>
              <a:rPr lang="en-US"/>
              <a:t/>
            </a:r>
          </a:p>
          <a:p>
            <a:pPr lvl="0"/>
            <a:r>
              <a:rPr lang="en-US"/>
              <a:t>This is where APIs come into 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Here's how we handle changing content with our libraries website.</a:t>
            </a:r>
          </a:p>
          <a:p>
            <a:pPr lvl="0"/>
            <a:r>
              <a:rPr lang="en-US"/>
              <a:t/>
            </a:r>
          </a:p>
          <a:p>
            <a:pPr lvl="0"/>
            <a:r>
              <a:rPr lang="en-US"/>
              <a:t>For changing static content, we can rebuild immediately as needed via command line instruction. </a:t>
            </a:r>
          </a:p>
          <a:p>
            <a:pPr lvl="0"/>
            <a:r>
              <a:rPr lang="en-US"/>
              <a:t/>
            </a:r>
          </a:p>
          <a:p>
            <a:pPr lvl="0"/>
            <a:r>
              <a:rPr lang="en-US"/>
              <a:t>However, we usually let our automated hourly server builds snag our daily updates such as changes to library hours, featured content, or news blog posts.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For dynamic content and live tools, such as Ask-a-Librarian chat, we use APIs.</a:t>
            </a:r>
          </a:p>
          <a:p>
            <a:pPr lvl="0"/>
            <a:r>
              <a:rPr lang="en-US"/>
              <a:t/>
            </a:r>
          </a:p>
          <a:p>
            <a:pPr lvl="0"/>
            <a:r>
              <a:rPr lang="en-US"/>
              <a:t>APIs are essentially messengers bringing in application specific data from outside servers. Javascript then parses this data live on your browser instead of on our server.</a:t>
            </a:r>
          </a:p>
          <a:p>
            <a:pPr lvl="0"/>
            <a:r>
              <a:rPr lang="en-US"/>
              <a:t/>
            </a:r>
          </a:p>
          <a:p>
            <a:pPr lvl="0"/>
            <a:r>
              <a:rPr lang="en-US"/>
              <a:t>On our site, we also use APIs for our emergency message, our library events calendar, social media data, and our innovative use of wifi to estimate our library capacity. (It was spring break when I did this video)</a:t>
            </a:r>
          </a:p>
          <a:p>
            <a:pPr lvl="0"/>
            <a:r>
              <a:rPr lang="en-US"/>
              <a:t/>
            </a:r>
          </a:p>
          <a:p>
            <a:pPr lvl="0"/>
            <a:r>
              <a:rPr lang="en-US"/>
              <a:t>Additional uses of APIs for static sites could include blog comments, authentication, news, and e-commerce.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They've given this approach to web development the peanut butter and jelly sounding name of JAMstack — an acronym for Javascript, APIs, and Markup.</a:t>
            </a:r>
          </a:p>
          <a:p>
            <a:pPr lvl="0"/>
            <a:r>
              <a:rPr lang="en-US"/>
              <a:t/>
            </a:r>
          </a:p>
          <a:p>
            <a:pPr lvl="0"/>
            <a:r>
              <a:rPr lang="en-US"/>
              <a:t>Let's take a look at the cons and pros of this approach. I'll look at the cons first.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Probably the biggest con for beginning users is that the JAMstack model is frequently not a one-stop shopping experience, but rather a collection of tools working together.</a:t>
            </a:r>
          </a:p>
          <a:p>
            <a:pPr lvl="0"/>
            <a:r>
              <a:rPr lang="en-US"/>
              <a:t/>
            </a:r>
          </a:p>
          <a:p>
            <a:pPr lvl="0"/>
            <a:r>
              <a:rPr lang="en-US"/>
              <a:t>We're used to the Wordpress model where we buy hosting and the host has Wordpress pre-installed and everything is ready to go. </a:t>
            </a:r>
          </a:p>
          <a:p>
            <a:pPr lvl="0"/>
            <a:r>
              <a:rPr lang="en-US"/>
              <a:t/>
            </a:r>
          </a:p>
          <a:p>
            <a:pPr lvl="0"/>
            <a:r>
              <a:rPr lang="en-US"/>
              <a:t>The JAMstack model can have up to four autonomous parts</a:t>
            </a:r>
          </a:p>
          <a:p>
            <a:pPr lvl="0"/>
            <a:r>
              <a:rPr lang="en-US"/>
              <a:t/>
            </a:r>
          </a:p>
          <a:p>
            <a:pPr lvl="0"/>
            <a:r>
              <a:rPr lang="en-US"/>
              <a:t>-a content management tool</a:t>
            </a:r>
          </a:p>
          <a:p>
            <a:pPr lvl="0"/>
            <a:r>
              <a:rPr lang="en-US"/>
              <a:t>-the content repository</a:t>
            </a:r>
          </a:p>
          <a:p>
            <a:pPr lvl="0"/>
            <a:r>
              <a:rPr lang="en-US"/>
              <a:t>-the static site generator</a:t>
            </a:r>
          </a:p>
          <a:p>
            <a:pPr lvl="0"/>
            <a:r>
              <a:rPr lang="en-US"/>
              <a:t>-and site hosting.</a:t>
            </a:r>
          </a:p>
          <a:p>
            <a:pPr lvl="0"/>
            <a:r>
              <a:rPr lang="en-US"/>
              <a:t/>
            </a:r>
          </a:p>
          <a:p>
            <a:pPr lvl="0"/>
            <a:r>
              <a:rPr lang="en-US"/>
              <a:t>Each of these pieces can be in different locations depending on the tools you're using.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 related downside is that many of the tools lack a graphical interface.</a:t>
            </a:r>
          </a:p>
          <a:p>
            <a:pPr lvl="0"/>
            <a:r>
              <a:rPr lang="en-US"/>
              <a:t/>
            </a:r>
          </a:p>
          <a:p>
            <a:pPr lvl="0"/>
            <a:r>
              <a:rPr lang="en-US"/>
              <a:t>As a result, their installation, configuration, and use require working with text configuration files and the command 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On top of all this, the market feels like the wild west.</a:t>
            </a:r>
          </a:p>
          <a:p>
            <a:pPr lvl="0"/>
            <a:r>
              <a:rPr lang="en-US"/>
              <a:t/>
            </a:r>
          </a:p>
          <a:p>
            <a:pPr lvl="0"/>
            <a:r>
              <a:rPr lang="en-US"/>
              <a:t>This dev model really only reached critical mass in 2020. Now millions are being invested and this market is developing rapidly.</a:t>
            </a:r>
          </a:p>
          <a:p>
            <a:pPr lvl="0"/>
            <a:r>
              <a:rPr lang="en-US"/>
              <a:t/>
            </a:r>
          </a:p>
          <a:p>
            <a:pPr lvl="0"/>
            <a:r>
              <a:rPr lang="en-US"/>
              <a:t>These are just a few of the popular jamstack tools. They're written in every major programming language and framework from Javascript and Ruby to Python and Rust.</a:t>
            </a:r>
          </a:p>
          <a:p>
            <a:pPr lvl="0"/>
            <a:r>
              <a:rPr lang="en-US"/>
              <a:t/>
            </a:r>
          </a:p>
          <a:p>
            <a:pPr lvl="0"/>
            <a:r>
              <a:rPr lang="en-US"/>
              <a:t>Let's flip to the pros.</a:t>
            </a:r>
          </a:p>
          <a:p>
            <a:pPr lvl="0"/>
            <a:r>
              <a:rPr lang="en-US"/>
              <a:t/>
            </a:r>
          </a:p>
          <a:p>
            <a:pPr lvl="0"/>
            <a:r>
              <a:rPr lang="en-US"/>
              <a:t>Thankfully, this very same crazy emerging market is also creating ways around the downsides!</a:t>
            </a:r>
          </a:p>
          <a:p>
            <a:pPr lvl="0"/>
            <a:r>
              <a:rPr lang="en-US"/>
              <a:t/>
            </a:r>
          </a:p>
          <a:p>
            <a:pPr lvl="0"/>
            <a:r>
              <a:rPr lang="en-US"/>
              <a:t>Here are a few quick examples...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This is our libraries website built using the popular static site generator Jekyll</a:t>
            </a:r>
          </a:p>
          <a:p>
            <a:pPr lvl="0"/>
            <a:r>
              <a:rPr lang="en-US"/>
              <a:t/>
            </a:r>
          </a:p>
          <a:p>
            <a:pPr lvl="0"/>
            <a:r>
              <a:rPr lang="en-US"/>
              <a:t>In the next 14 minutes I'll explain the static site generator approach to web development, outline the pros and cons of this approach, and look at use cases.</a:t>
            </a:r>
          </a:p>
          <a:p>
            <a:pPr lvl="0"/>
            <a:r>
              <a:rPr lang="en-US"/>
              <a:t/>
            </a:r>
          </a:p>
          <a:p>
            <a:pPr lvl="0"/>
            <a:r>
              <a:rPr lang="en-US"/>
              <a:t>In the process, I'll share how we've approached their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headlining feature are graphic interfaces to work with static site generators. </a:t>
            </a:r>
          </a:p>
          <a:p>
            <a:pPr lvl="0"/>
            <a:r>
              <a:rPr lang="en-US"/>
              <a:t/>
            </a:r>
          </a:p>
          <a:p>
            <a:pPr lvl="0"/>
            <a:r>
              <a:rPr lang="en-US"/>
              <a:t>Our libraries' communications team uses the open source NetlifyCMS to manage blog posts and featured content on our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Strapi has become a top open source project due to its content modeling builder that give your sites absolute flexibility.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Tina CMS, just coming out of beta, edits the page block-by-block with results seen instantly in preview.</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Publii, meanwhile, goes offline entirely. The content and site build process is entirely on your computer, like using Microsoft Word to build a website. Only the finished site is uploaded to your server.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Because you're on a server environment with no database, performance is rock solid — both in terms of speed and security.</a:t>
            </a:r>
          </a:p>
          <a:p>
            <a:pPr lvl="0"/>
            <a:r>
              <a:rPr lang="en-US"/>
              <a:t/>
            </a:r>
          </a:p>
          <a:p>
            <a:pPr lvl="0"/>
            <a:r>
              <a:rPr lang="en-US"/>
              <a:t>As a result, it should not be a surprise that governments around the world are among the heaviest users of static site generators.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So where can SSGs shine in the library world? </a:t>
            </a:r>
          </a:p>
          <a:p>
            <a:pPr lvl="0"/>
            <a:r>
              <a:rPr lang="en-US"/>
              <a:t/>
            </a:r>
          </a:p>
          <a:p>
            <a:pPr lvl="0"/>
            <a:r>
              <a:rPr lang="en-US"/>
              <a:t>First some quick tips on venturing into this world.</a:t>
            </a:r>
          </a:p>
          <a:p>
            <a:pPr lvl="0"/>
            <a:r>
              <a:rPr lang="en-US"/>
              <a:t/>
            </a:r>
          </a:p>
          <a:p>
            <a:pPr lvl="0"/>
            <a:r>
              <a:rPr lang="en-US"/>
              <a:t>If you're an experienced web developer with time and support, nearly any site that doesn't require a lot of server-side functionality is possible.</a:t>
            </a:r>
          </a:p>
          <a:p>
            <a:pPr lvl="0"/>
            <a:r>
              <a:rPr lang="en-US"/>
              <a:t/>
            </a:r>
          </a:p>
          <a:p>
            <a:pPr lvl="0"/>
            <a:r>
              <a:rPr lang="en-US"/>
              <a:t>But on your own, find a small, self-contained projects such as your personal portfolio, a blog, or a smaller digital history project to get your feet wet 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There are a many pre-built templates available. </a:t>
            </a:r>
          </a:p>
          <a:p>
            <a:pPr lvl="0"/>
            <a:r>
              <a:rPr lang="en-US"/>
              <a:t/>
            </a:r>
          </a:p>
          <a:p>
            <a:pPr lvl="0"/>
            <a:r>
              <a:rPr lang="en-US"/>
              <a:t>The urge might be to choose one with lots of bells and whistles, but I'd recommend one that's very simple so you can more readily understand the moving parts.  </a:t>
            </a:r>
          </a:p>
          <a:p>
            <a:pPr lvl="0"/>
            <a:r>
              <a:rPr lang="en-US"/>
              <a:t/>
            </a:r>
          </a:p>
          <a:p>
            <a:pPr lvl="0"/>
            <a:r>
              <a:rPr lang="en-US"/>
              <a:t>For hosting Github Pages and Netlify are the easiest places to start.</a:t>
            </a:r>
          </a:p>
          <a:p>
            <a:pPr lvl="0"/>
            <a:r>
              <a:rPr lang="en-US"/>
              <a:t/>
            </a:r>
          </a:p>
          <a:p>
            <a:pPr lvl="0"/>
            <a:r>
              <a:rPr lang="en-US"/>
              <a:t>Here are some library-oriented categories of sites that have worked really well with static site generators...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I'll start with Digital Collections. </a:t>
            </a:r>
          </a:p>
          <a:p>
            <a:pPr lvl="0"/>
            <a:r>
              <a:rPr lang="en-US"/>
              <a:t/>
            </a:r>
          </a:p>
          <a:p>
            <a:pPr lvl="0"/>
            <a:r>
              <a:rPr lang="en-US"/>
              <a:t>Libraries have been busy building tools for creating digital collections with Jekyll. Check out collection-builder.github.io.  </a:t>
            </a:r>
          </a:p>
          <a:p>
            <a:pPr lvl="0"/>
            <a:r>
              <a:rPr lang="en-US"/>
              <a:t/>
            </a:r>
          </a:p>
          <a:p>
            <a:pPr lvl="0"/>
            <a:r>
              <a:rPr lang="en-US"/>
              <a:t>In addition to having full taxonomy and folksonomy tools, they've developed storytelling tools as well. But it's the sheer nature of these sites that will make my archivist friends smile. </a:t>
            </a:r>
          </a:p>
          <a:p>
            <a:pPr lvl="0"/>
            <a:r>
              <a:rPr lang="en-US"/>
              <a:t/>
            </a:r>
          </a:p>
          <a:p>
            <a:pPr lvl="0"/>
            <a:r>
              <a:rPr lang="en-US"/>
              <a:t>Being simply text and images they will be super easy to archive into the future— no digital black hole for these digital projects.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Conferences, library organizations, and open publishing, meanwhile, are using these tools to be amazing advantages. </a:t>
            </a:r>
          </a:p>
          <a:p>
            <a:pPr lvl="0"/>
            <a:r>
              <a:rPr lang="en-US"/>
              <a:t/>
            </a:r>
          </a:p>
          <a:p>
            <a:pPr lvl="0"/>
            <a:r>
              <a:rPr lang="en-US"/>
              <a:t>The Code4Lib conference website is being edited by library folks from across the country collaborating via GitHub. </a:t>
            </a:r>
          </a:p>
          <a:p>
            <a:pPr lvl="0"/>
            <a:r>
              <a:rPr lang="en-US"/>
              <a:t/>
            </a:r>
          </a:p>
          <a:p>
            <a:pPr lvl="0"/>
            <a:r>
              <a:rPr lang="en-US"/>
              <a:t>The Post-Pandemic Libraries site is an online scholarly project of the Academic Libraries Association of Ohio.</a:t>
            </a:r>
          </a:p>
          <a:p>
            <a:pPr lvl="0"/>
            <a:r>
              <a:rPr lang="en-US"/>
              <a:t/>
            </a:r>
          </a:p>
          <a:p>
            <a:pPr lvl="0"/>
            <a:r>
              <a:rPr lang="en-US"/>
              <a:t>Both projects were built with Jekyll and hosted on Github Pages.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Because the resulting sites are small, there are multiple options for free and affordable hosting. Because they bypass ad-driven platforms they make them excellent platform for personal, staff, student, and library sites from blogs to portfolios.</a:t>
            </a:r>
          </a:p>
          <a:p>
            <a:pPr lvl="0"/>
            <a:r>
              <a:rPr lang="en-US"/>
              <a:t/>
            </a:r>
          </a:p>
          <a:p>
            <a:pPr lvl="0"/>
            <a:r>
              <a:rPr lang="en-US"/>
              <a:t>Github Pages is the most popular, but also check out the free offerings at Netlify, Surge, Forge and Vercel.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How did we get here?</a:t>
            </a:r>
          </a:p>
          <a:p>
            <a:pPr lvl="0"/>
            <a:r>
              <a:rPr lang="en-US"/>
              <a:t/>
            </a:r>
          </a:p>
          <a:p>
            <a:pPr lvl="0"/>
            <a:r>
              <a:rPr lang="en-US"/>
              <a:t>In 2018, our Drupal 7 site  couldn't host the new features we wanted to implement was facing a scheduled end-of-life. </a:t>
            </a:r>
          </a:p>
          <a:p>
            <a:pPr lvl="0"/>
            <a:r>
              <a:rPr lang="en-US"/>
              <a:t/>
            </a:r>
          </a:p>
          <a:p>
            <a:pPr lvl="0"/>
            <a:r>
              <a:rPr lang="en-US"/>
              <a:t>We considered simply upgrading to Drupal 8, but decided that we also had an opportunity to start from scratch. So we explored the webdev world to see if there was a better way to suit our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I'll reiterate one point. This method is in its infancy. It's not for every project, but it is truly wonderful.</a:t>
            </a:r>
          </a:p>
          <a:p>
            <a:pPr lvl="0"/>
            <a:r>
              <a:rPr lang="en-US"/>
              <a:t/>
            </a:r>
          </a:p>
          <a:p>
            <a:pPr lvl="0"/>
            <a:r>
              <a:rPr lang="en-US"/>
              <a:t>There are two big categories I don't see static site generators replacing anytime soon.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p>
          <a:p>
            <a:pPr lvl="0"/>
            <a:r>
              <a:rPr lang="en-US"/>
              <a:t/>
            </a:r>
          </a:p>
          <a:p>
            <a:pPr lvl="0"/>
            <a:r>
              <a:rPr lang="en-US"/>
              <a:t>The first category is where you need advanced server-side functionality such as individualized preferences. </a:t>
            </a:r>
          </a:p>
          <a:p>
            <a:pPr lvl="0"/>
            <a:r>
              <a:rPr lang="en-US"/>
              <a:t/>
            </a:r>
          </a:p>
          <a:p>
            <a:pPr lvl="0"/>
            <a:r>
              <a:rPr lang="en-US"/>
              <a:t>It's possible to customize static site content for *categories* of users, based on authentication for example.</a:t>
            </a:r>
          </a:p>
          <a:p>
            <a:pPr lvl="0"/>
            <a:r>
              <a:rPr lang="en-US"/>
              <a:t/>
            </a:r>
          </a:p>
          <a:p>
            <a:pPr lvl="0"/>
            <a:r>
              <a:rPr lang="en-US"/>
              <a:t>But without a database, we can't customize for specific users and hold the settings from session to session.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other category is held by</a:t>
            </a:r>
          </a:p>
          <a:p>
            <a:pPr lvl="0"/>
            <a:r>
              <a:rPr lang="en-US"/>
              <a:t>LibGuides. The tight integration of databases, research guides, chat, and reservation tools are popular worldwide for a reason.</a:t>
            </a:r>
          </a:p>
          <a:p>
            <a:pPr lvl="0"/>
            <a:r>
              <a:rPr lang="en-US"/>
              <a:t/>
            </a:r>
          </a:p>
          <a:p>
            <a:pPr lvl="0"/>
            <a:r>
              <a:rPr lang="en-US"/>
              <a:t>Indeed, our website uses LibGuides in addition to Jekyll for core functionality.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Finally, I've created a mini-site of resources— yes, using Jekyll and Github Pages — at bit.ly slash cil22-static-sites  </a:t>
            </a:r>
          </a:p>
          <a:p>
            <a:pPr lvl="0"/>
            <a:r>
              <a:rPr lang="en-US"/>
              <a:t/>
            </a:r>
          </a:p>
          <a:p>
            <a:pPr lvl="0"/>
            <a:r>
              <a:rPr lang="en-US"/>
              <a:t/>
            </a:r>
          </a:p>
          <a:p>
            <a:pPr lvl="0"/>
            <a:r>
              <a:rPr lang="en-US"/>
              <a:t>Our world constantly changing and I'm like you, always looking for better ways to serve our communities. As such I truly welcome your contributions and your expertise to the conversation. </a:t>
            </a:r>
          </a:p>
          <a:p>
            <a:pPr lvl="0"/>
            <a:r>
              <a:rPr lang="en-US"/>
              <a:t/>
            </a:r>
          </a:p>
          <a:p>
            <a:pPr lvl="0"/>
            <a:r>
              <a:rPr lang="en-US"/>
              <a:t>Thank you so much!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 wanted to create a site that had rock solid performance and low security exposure. We also needed to ensure full accessibility compliance.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But what became a deciding factor was the ability to build a collaborative development environment with the version control and peer-review.</a:t>
            </a:r>
          </a:p>
          <a:p>
            <a:pPr lvl="0"/>
            <a:r>
              <a:rPr lang="en-US"/>
              <a:t/>
            </a:r>
          </a:p>
          <a:p>
            <a:pPr lvl="0"/>
            <a:r>
              <a:rPr lang="en-US"/>
              <a:t>GitHub provided this environment, but our attempts at integrating Drupal into this workflow proved painful.</a:t>
            </a:r>
          </a:p>
          <a:p>
            <a:pPr lvl="0"/>
            <a:r>
              <a:rPr lang="en-US"/>
              <a:t/>
            </a:r>
          </a:p>
          <a:p>
            <a:pPr lvl="0"/>
            <a:r>
              <a:rPr lang="en-US"/>
              <a:t>That led us to reconsider our entire approach and look at the Git-centric model of the JAMstack that use static site generators.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Before we jump into this new approach, let's do a quick recap of the approach used by sites using traditional content management systems such as Wordpress and Drupal.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These follow a request-response model...</a:t>
            </a:r>
          </a:p>
          <a:p>
            <a:pPr lvl="0"/>
            <a:r>
              <a:rPr lang="en-US"/>
              <a:t/>
            </a:r>
          </a:p>
          <a:p>
            <a:pPr lvl="0"/>
            <a:r>
              <a:rPr lang="en-US"/>
              <a:t>When we enter a site in our browser, we're making a *request* from the server for specific content—  such as our libraries homepage.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CMS, on demand, finds the requested content in its database and pushes it through display templates in real time to create the requested page.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4.png" Type="http://schemas.openxmlformats.org/officeDocument/2006/relationships/image"/><Relationship Id="rId4" Target="../media/image3.pn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4.png" Type="http://schemas.openxmlformats.org/officeDocument/2006/relationships/image"/><Relationship Id="rId4" Target="../media/image3.pn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png" Type="http://schemas.openxmlformats.org/officeDocument/2006/relationships/image"/><Relationship Id="rId12" Target="../media/image40.png" Type="http://schemas.openxmlformats.org/officeDocument/2006/relationships/image"/><Relationship Id="rId13" Target="../media/image41.png" Type="http://schemas.openxmlformats.org/officeDocument/2006/relationships/image"/><Relationship Id="rId14" Target="../media/image30.png" Type="http://schemas.openxmlformats.org/officeDocument/2006/relationships/image"/><Relationship Id="rId15" Target="../media/image42.png" Type="http://schemas.openxmlformats.org/officeDocument/2006/relationships/image"/><Relationship Id="rId16" Target="../media/image43.png" Type="http://schemas.openxmlformats.org/officeDocument/2006/relationships/image"/><Relationship Id="rId17" Target="../media/image44.png" Type="http://schemas.openxmlformats.org/officeDocument/2006/relationships/image"/><Relationship Id="rId18" Target="../media/image45.png" Type="http://schemas.openxmlformats.org/officeDocument/2006/relationships/image"/><Relationship Id="rId19" Target="../media/image46.png" Type="http://schemas.openxmlformats.org/officeDocument/2006/relationships/image"/><Relationship Id="rId2" Target="../notesSlides/notesSlide29.xml" Type="http://schemas.openxmlformats.org/officeDocument/2006/relationships/notesSlide"/><Relationship Id="rId20" Target="../media/image47.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image3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23.png" Type="http://schemas.openxmlformats.org/officeDocument/2006/relationships/image"/><Relationship Id="rId4" Target="../media/image4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4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4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50.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51.png" Type="http://schemas.openxmlformats.org/officeDocument/2006/relationships/image"/><Relationship Id="rId4" Target="../media/image52.png" Type="http://schemas.openxmlformats.org/officeDocument/2006/relationships/image"/><Relationship Id="rId5" Target="../media/image53.png" Type="http://schemas.openxmlformats.org/officeDocument/2006/relationships/image"/><Relationship Id="rId6" Target="../media/image5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5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5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57.png" Type="http://schemas.openxmlformats.org/officeDocument/2006/relationships/image"/><Relationship Id="rId4" Target="../media/image58.png" Type="http://schemas.openxmlformats.org/officeDocument/2006/relationships/image"/><Relationship Id="rId5" Target="../media/image59.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60.png" Type="http://schemas.openxmlformats.org/officeDocument/2006/relationships/image"/><Relationship Id="rId4" Target="../media/image6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6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63.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64.pn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67.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6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3.png" Type="http://schemas.openxmlformats.org/officeDocument/2006/relationships/image"/><Relationship Id="rId6"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96" r="0" b="50420"/>
          <a:stretch>
            <a:fillRect/>
          </a:stretch>
        </p:blipFill>
        <p:spPr>
          <a:xfrm flipH="false" flipV="false" rot="0">
            <a:off x="2455186" y="6424470"/>
            <a:ext cx="16077900" cy="3862530"/>
          </a:xfrm>
          <a:prstGeom prst="rect">
            <a:avLst/>
          </a:prstGeom>
        </p:spPr>
      </p:pic>
      <p:sp>
        <p:nvSpPr>
          <p:cNvPr name="TextBox 3" id="3"/>
          <p:cNvSpPr txBox="true"/>
          <p:nvPr/>
        </p:nvSpPr>
        <p:spPr>
          <a:xfrm rot="0">
            <a:off x="2417086" y="3365928"/>
            <a:ext cx="15015288" cy="2925445"/>
          </a:xfrm>
          <a:prstGeom prst="rect">
            <a:avLst/>
          </a:prstGeom>
        </p:spPr>
        <p:txBody>
          <a:bodyPr anchor="t" rtlCol="false" tIns="0" lIns="0" bIns="0" rIns="0">
            <a:spAutoFit/>
          </a:bodyPr>
          <a:lstStyle/>
          <a:p>
            <a:pPr>
              <a:lnSpc>
                <a:spcPts val="11299"/>
              </a:lnSpc>
            </a:pPr>
            <a:r>
              <a:rPr lang="en-US" spc="-339" sz="11299">
                <a:solidFill>
                  <a:srgbClr val="3D4248"/>
                </a:solidFill>
                <a:latin typeface="Open Sans Extra Bold Bold"/>
              </a:rPr>
              <a:t>Developing with a Static Site Generator</a:t>
            </a:r>
          </a:p>
        </p:txBody>
      </p:sp>
      <p:grpSp>
        <p:nvGrpSpPr>
          <p:cNvPr name="Group 4" id="4"/>
          <p:cNvGrpSpPr/>
          <p:nvPr/>
        </p:nvGrpSpPr>
        <p:grpSpPr>
          <a:xfrm rot="0">
            <a:off x="2455186" y="6424470"/>
            <a:ext cx="15832814" cy="3862530"/>
            <a:chOff x="0" y="0"/>
            <a:chExt cx="4596998" cy="1121471"/>
          </a:xfrm>
        </p:grpSpPr>
        <p:sp>
          <p:nvSpPr>
            <p:cNvPr name="Freeform 5" id="5"/>
            <p:cNvSpPr/>
            <p:nvPr/>
          </p:nvSpPr>
          <p:spPr>
            <a:xfrm>
              <a:off x="0" y="0"/>
              <a:ext cx="4596998" cy="1121471"/>
            </a:xfrm>
            <a:custGeom>
              <a:avLst/>
              <a:gdLst/>
              <a:ahLst/>
              <a:cxnLst/>
              <a:rect r="r" b="b" t="t" l="l"/>
              <a:pathLst>
                <a:path h="1121471" w="4596998">
                  <a:moveTo>
                    <a:pt x="0" y="0"/>
                  </a:moveTo>
                  <a:lnTo>
                    <a:pt x="4596998" y="0"/>
                  </a:lnTo>
                  <a:lnTo>
                    <a:pt x="4596998" y="1121471"/>
                  </a:lnTo>
                  <a:lnTo>
                    <a:pt x="0" y="1121471"/>
                  </a:lnTo>
                  <a:close/>
                </a:path>
              </a:pathLst>
            </a:custGeom>
            <a:solidFill>
              <a:srgbClr val="B61E2E">
                <a:alpha val="41961"/>
              </a:srgbClr>
            </a:solidFill>
          </p:spPr>
        </p:sp>
      </p:grpSp>
      <p:sp>
        <p:nvSpPr>
          <p:cNvPr name="AutoShape 6" id="6"/>
          <p:cNvSpPr/>
          <p:nvPr/>
        </p:nvSpPr>
        <p:spPr>
          <a:xfrm rot="740277">
            <a:off x="2168743" y="8186257"/>
            <a:ext cx="16555525" cy="0"/>
          </a:xfrm>
          <a:prstGeom prst="line">
            <a:avLst/>
          </a:prstGeom>
          <a:ln cap="flat" w="704850">
            <a:solidFill>
              <a:srgbClr val="B61E2E">
                <a:alpha val="75686"/>
              </a:srgbClr>
            </a:solidFill>
            <a:prstDash val="solid"/>
            <a:headEnd type="none" len="sm" w="sm"/>
            <a:tailEnd type="none" len="sm" w="sm"/>
          </a:ln>
        </p:spPr>
      </p:sp>
      <p:grpSp>
        <p:nvGrpSpPr>
          <p:cNvPr name="Group 7" id="7"/>
          <p:cNvGrpSpPr/>
          <p:nvPr/>
        </p:nvGrpSpPr>
        <p:grpSpPr>
          <a:xfrm rot="0">
            <a:off x="0" y="6425471"/>
            <a:ext cx="2455186" cy="3862530"/>
            <a:chOff x="0" y="0"/>
            <a:chExt cx="830520" cy="1306584"/>
          </a:xfrm>
        </p:grpSpPr>
        <p:sp>
          <p:nvSpPr>
            <p:cNvPr name="Freeform 8" id="8"/>
            <p:cNvSpPr/>
            <p:nvPr/>
          </p:nvSpPr>
          <p:spPr>
            <a:xfrm>
              <a:off x="0" y="0"/>
              <a:ext cx="830520" cy="1306584"/>
            </a:xfrm>
            <a:custGeom>
              <a:avLst/>
              <a:gdLst/>
              <a:ahLst/>
              <a:cxnLst/>
              <a:rect r="r" b="b" t="t" l="l"/>
              <a:pathLst>
                <a:path h="1306584" w="830520">
                  <a:moveTo>
                    <a:pt x="0" y="0"/>
                  </a:moveTo>
                  <a:lnTo>
                    <a:pt x="830520" y="0"/>
                  </a:lnTo>
                  <a:lnTo>
                    <a:pt x="830520" y="1306584"/>
                  </a:lnTo>
                  <a:lnTo>
                    <a:pt x="0" y="1306584"/>
                  </a:lnTo>
                  <a:close/>
                </a:path>
              </a:pathLst>
            </a:custGeom>
            <a:solidFill>
              <a:srgbClr val="F7F6F4"/>
            </a:solidFill>
          </p:spPr>
        </p:sp>
      </p:grpSp>
      <p:sp>
        <p:nvSpPr>
          <p:cNvPr name="TextBox 9" id="9"/>
          <p:cNvSpPr txBox="true"/>
          <p:nvPr/>
        </p:nvSpPr>
        <p:spPr>
          <a:xfrm rot="0">
            <a:off x="11765240" y="766537"/>
            <a:ext cx="6309416" cy="467176"/>
          </a:xfrm>
          <a:prstGeom prst="rect">
            <a:avLst/>
          </a:prstGeom>
        </p:spPr>
        <p:txBody>
          <a:bodyPr anchor="t" rtlCol="false" tIns="0" lIns="0" bIns="0" rIns="0">
            <a:spAutoFit/>
          </a:bodyPr>
          <a:lstStyle/>
          <a:p>
            <a:pPr marL="0" indent="0" lvl="0">
              <a:lnSpc>
                <a:spcPts val="3846"/>
              </a:lnSpc>
              <a:spcBef>
                <a:spcPct val="0"/>
              </a:spcBef>
            </a:pPr>
            <a:r>
              <a:rPr lang="en-US" spc="274" sz="2747">
                <a:solidFill>
                  <a:srgbClr val="6F8090"/>
                </a:solidFill>
                <a:latin typeface="Clear Sans Regular"/>
              </a:rPr>
              <a:t>COMPUTERS IN LIBRARIES  2022</a:t>
            </a:r>
          </a:p>
        </p:txBody>
      </p:sp>
      <p:sp>
        <p:nvSpPr>
          <p:cNvPr name="TextBox 10" id="10"/>
          <p:cNvSpPr txBox="true"/>
          <p:nvPr/>
        </p:nvSpPr>
        <p:spPr>
          <a:xfrm rot="0">
            <a:off x="2483761" y="2383583"/>
            <a:ext cx="12331411" cy="887095"/>
          </a:xfrm>
          <a:prstGeom prst="rect">
            <a:avLst/>
          </a:prstGeom>
        </p:spPr>
        <p:txBody>
          <a:bodyPr anchor="t" rtlCol="false" tIns="0" lIns="0" bIns="0" rIns="0">
            <a:spAutoFit/>
          </a:bodyPr>
          <a:lstStyle/>
          <a:p>
            <a:pPr>
              <a:lnSpc>
                <a:spcPts val="7280"/>
              </a:lnSpc>
            </a:pPr>
            <a:r>
              <a:rPr lang="en-US" sz="5200">
                <a:solidFill>
                  <a:srgbClr val="3D4248"/>
                </a:solidFill>
                <a:latin typeface="Open Sans"/>
              </a:rPr>
              <a:t>Freeing Yourself From the Database</a:t>
            </a:r>
          </a:p>
        </p:txBody>
      </p:sp>
      <p:sp>
        <p:nvSpPr>
          <p:cNvPr name="TextBox 11" id="11"/>
          <p:cNvSpPr txBox="true"/>
          <p:nvPr/>
        </p:nvSpPr>
        <p:spPr>
          <a:xfrm rot="0">
            <a:off x="12929890" y="210277"/>
            <a:ext cx="5014020" cy="613410"/>
          </a:xfrm>
          <a:prstGeom prst="rect">
            <a:avLst/>
          </a:prstGeom>
        </p:spPr>
        <p:txBody>
          <a:bodyPr anchor="t" rtlCol="false" tIns="0" lIns="0" bIns="0" rIns="0">
            <a:spAutoFit/>
          </a:bodyPr>
          <a:lstStyle/>
          <a:p>
            <a:pPr algn="ctr">
              <a:lnSpc>
                <a:spcPts val="5040"/>
              </a:lnSpc>
            </a:pPr>
            <a:r>
              <a:rPr lang="en-US" sz="3600">
                <a:solidFill>
                  <a:srgbClr val="000000"/>
                </a:solidFill>
                <a:latin typeface="Open Sans Bold"/>
              </a:rPr>
              <a:t>bit.ly/cil22-static-sites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79044" y="1820545"/>
            <a:ext cx="5766296" cy="4078344"/>
          </a:xfrm>
          <a:prstGeom prst="rect">
            <a:avLst/>
          </a:prstGeom>
        </p:spPr>
      </p:pic>
      <p:grpSp>
        <p:nvGrpSpPr>
          <p:cNvPr name="Group 3" id="3"/>
          <p:cNvGrpSpPr/>
          <p:nvPr/>
        </p:nvGrpSpPr>
        <p:grpSpPr>
          <a:xfrm rot="0">
            <a:off x="10815967" y="1820545"/>
            <a:ext cx="6718750" cy="8466455"/>
            <a:chOff x="0" y="0"/>
            <a:chExt cx="1485172" cy="1871499"/>
          </a:xfrm>
        </p:grpSpPr>
        <p:sp>
          <p:nvSpPr>
            <p:cNvPr name="Freeform 4" id="4"/>
            <p:cNvSpPr/>
            <p:nvPr/>
          </p:nvSpPr>
          <p:spPr>
            <a:xfrm>
              <a:off x="0" y="0"/>
              <a:ext cx="1485171" cy="1871500"/>
            </a:xfrm>
            <a:custGeom>
              <a:avLst/>
              <a:gdLst/>
              <a:ahLst/>
              <a:cxnLst/>
              <a:rect r="r" b="b" t="t" l="l"/>
              <a:pathLst>
                <a:path h="1871500" w="1485171">
                  <a:moveTo>
                    <a:pt x="0" y="0"/>
                  </a:moveTo>
                  <a:lnTo>
                    <a:pt x="1485171" y="0"/>
                  </a:lnTo>
                  <a:lnTo>
                    <a:pt x="1485171" y="1871500"/>
                  </a:lnTo>
                  <a:lnTo>
                    <a:pt x="0" y="1871500"/>
                  </a:lnTo>
                  <a:close/>
                </a:path>
              </a:pathLst>
            </a:custGeom>
            <a:solidFill>
              <a:srgbClr val="D9D9D9"/>
            </a:solidFill>
          </p:spPr>
        </p:sp>
      </p:grpSp>
      <p:grpSp>
        <p:nvGrpSpPr>
          <p:cNvPr name="Group 5" id="5"/>
          <p:cNvGrpSpPr/>
          <p:nvPr/>
        </p:nvGrpSpPr>
        <p:grpSpPr>
          <a:xfrm rot="0">
            <a:off x="11362764" y="4000666"/>
            <a:ext cx="5657850" cy="1622007"/>
            <a:chOff x="0" y="0"/>
            <a:chExt cx="1913890" cy="548679"/>
          </a:xfrm>
        </p:grpSpPr>
        <p:sp>
          <p:nvSpPr>
            <p:cNvPr name="Freeform 6" id="6"/>
            <p:cNvSpPr/>
            <p:nvPr/>
          </p:nvSpPr>
          <p:spPr>
            <a:xfrm>
              <a:off x="0" y="0"/>
              <a:ext cx="1913890" cy="548679"/>
            </a:xfrm>
            <a:custGeom>
              <a:avLst/>
              <a:gdLst/>
              <a:ahLst/>
              <a:cxnLst/>
              <a:rect r="r" b="b" t="t" l="l"/>
              <a:pathLst>
                <a:path h="548679" w="1913890">
                  <a:moveTo>
                    <a:pt x="0" y="0"/>
                  </a:moveTo>
                  <a:lnTo>
                    <a:pt x="1913890" y="0"/>
                  </a:lnTo>
                  <a:lnTo>
                    <a:pt x="1913890" y="548679"/>
                  </a:lnTo>
                  <a:lnTo>
                    <a:pt x="0" y="548679"/>
                  </a:lnTo>
                  <a:close/>
                </a:path>
              </a:pathLst>
            </a:custGeom>
            <a:solidFill>
              <a:srgbClr val="6F8090"/>
            </a:solidFill>
          </p:spPr>
        </p:sp>
      </p:grpSp>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994263" y="6056332"/>
            <a:ext cx="2394853" cy="3284711"/>
          </a:xfrm>
          <a:prstGeom prst="rect">
            <a:avLst/>
          </a:prstGeom>
        </p:spPr>
      </p:pic>
      <p:grpSp>
        <p:nvGrpSpPr>
          <p:cNvPr name="Group 8" id="8"/>
          <p:cNvGrpSpPr/>
          <p:nvPr/>
        </p:nvGrpSpPr>
        <p:grpSpPr>
          <a:xfrm rot="0">
            <a:off x="13567890" y="3490952"/>
            <a:ext cx="1204052" cy="2780058"/>
            <a:chOff x="0" y="0"/>
            <a:chExt cx="1605402" cy="3706744"/>
          </a:xfrm>
        </p:grpSpPr>
        <p:grpSp>
          <p:nvGrpSpPr>
            <p:cNvPr name="Group 9" id="9"/>
            <p:cNvGrpSpPr/>
            <p:nvPr/>
          </p:nvGrpSpPr>
          <p:grpSpPr>
            <a:xfrm rot="5400000">
              <a:off x="741608" y="245363"/>
              <a:ext cx="1109157" cy="618431"/>
              <a:chOff x="0" y="0"/>
              <a:chExt cx="3323236" cy="1852930"/>
            </a:xfrm>
          </p:grpSpPr>
          <p:sp>
            <p:nvSpPr>
              <p:cNvPr name="Freeform 10" id="10"/>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1" id="11"/>
            <p:cNvGrpSpPr/>
            <p:nvPr/>
          </p:nvGrpSpPr>
          <p:grpSpPr>
            <a:xfrm rot="5400000">
              <a:off x="741608" y="2807135"/>
              <a:ext cx="1109157" cy="618431"/>
              <a:chOff x="0" y="0"/>
              <a:chExt cx="3323236" cy="1852930"/>
            </a:xfrm>
          </p:grpSpPr>
          <p:sp>
            <p:nvSpPr>
              <p:cNvPr name="Freeform 12" id="12"/>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3" id="13"/>
            <p:cNvGrpSpPr/>
            <p:nvPr/>
          </p:nvGrpSpPr>
          <p:grpSpPr>
            <a:xfrm rot="-5400000">
              <a:off x="-245363" y="2842950"/>
              <a:ext cx="1109157" cy="618431"/>
              <a:chOff x="0" y="0"/>
              <a:chExt cx="3323236" cy="1852930"/>
            </a:xfrm>
          </p:grpSpPr>
          <p:sp>
            <p:nvSpPr>
              <p:cNvPr name="Freeform 14" id="14"/>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5" id="15"/>
            <p:cNvGrpSpPr/>
            <p:nvPr/>
          </p:nvGrpSpPr>
          <p:grpSpPr>
            <a:xfrm rot="-5400000">
              <a:off x="-245363" y="281179"/>
              <a:ext cx="1109157" cy="618431"/>
              <a:chOff x="0" y="0"/>
              <a:chExt cx="3323236" cy="1852930"/>
            </a:xfrm>
          </p:grpSpPr>
          <p:sp>
            <p:nvSpPr>
              <p:cNvPr name="Freeform 16" id="16"/>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sp>
        <p:nvSpPr>
          <p:cNvPr name="TextBox 17" id="17"/>
          <p:cNvSpPr txBox="true"/>
          <p:nvPr/>
        </p:nvSpPr>
        <p:spPr>
          <a:xfrm rot="0">
            <a:off x="6498473" y="1933778"/>
            <a:ext cx="3133576" cy="887095"/>
          </a:xfrm>
          <a:prstGeom prst="rect">
            <a:avLst/>
          </a:prstGeom>
        </p:spPr>
        <p:txBody>
          <a:bodyPr anchor="t" rtlCol="false" tIns="0" lIns="0" bIns="0" rIns="0">
            <a:spAutoFit/>
          </a:bodyPr>
          <a:lstStyle/>
          <a:p>
            <a:pPr algn="ctr">
              <a:lnSpc>
                <a:spcPts val="7280"/>
              </a:lnSpc>
            </a:pPr>
            <a:r>
              <a:rPr lang="en-US" sz="5200">
                <a:solidFill>
                  <a:srgbClr val="B61E2E"/>
                </a:solidFill>
                <a:latin typeface="Open Sans Bold"/>
              </a:rPr>
              <a:t>Response</a:t>
            </a:r>
          </a:p>
        </p:txBody>
      </p:sp>
      <p:sp>
        <p:nvSpPr>
          <p:cNvPr name="TextBox 18" id="18"/>
          <p:cNvSpPr txBox="true"/>
          <p:nvPr/>
        </p:nvSpPr>
        <p:spPr>
          <a:xfrm rot="0">
            <a:off x="11362764" y="4357248"/>
            <a:ext cx="5657850" cy="887095"/>
          </a:xfrm>
          <a:prstGeom prst="rect">
            <a:avLst/>
          </a:prstGeom>
        </p:spPr>
        <p:txBody>
          <a:bodyPr anchor="t" rtlCol="false" tIns="0" lIns="0" bIns="0" rIns="0">
            <a:spAutoFit/>
          </a:bodyPr>
          <a:lstStyle/>
          <a:p>
            <a:pPr algn="ctr">
              <a:lnSpc>
                <a:spcPts val="7280"/>
              </a:lnSpc>
            </a:pPr>
            <a:r>
              <a:rPr lang="en-US" sz="5200">
                <a:solidFill>
                  <a:srgbClr val="F7F6F4"/>
                </a:solidFill>
                <a:latin typeface="Open Sans"/>
              </a:rPr>
              <a:t>CMS app</a:t>
            </a:r>
          </a:p>
        </p:txBody>
      </p:sp>
      <p:sp>
        <p:nvSpPr>
          <p:cNvPr name="TextBox 19" id="19"/>
          <p:cNvSpPr txBox="true"/>
          <p:nvPr/>
        </p:nvSpPr>
        <p:spPr>
          <a:xfrm rot="0">
            <a:off x="11362764" y="9264842"/>
            <a:ext cx="5657850" cy="712470"/>
          </a:xfrm>
          <a:prstGeom prst="rect">
            <a:avLst/>
          </a:prstGeom>
        </p:spPr>
        <p:txBody>
          <a:bodyPr anchor="t" rtlCol="false" tIns="0" lIns="0" bIns="0" rIns="0">
            <a:spAutoFit/>
          </a:bodyPr>
          <a:lstStyle/>
          <a:p>
            <a:pPr algn="ctr">
              <a:lnSpc>
                <a:spcPts val="5880"/>
              </a:lnSpc>
            </a:pPr>
            <a:r>
              <a:rPr lang="en-US" sz="4200">
                <a:solidFill>
                  <a:srgbClr val="000000"/>
                </a:solidFill>
                <a:latin typeface="Open Sans"/>
              </a:rPr>
              <a:t>Database</a:t>
            </a:r>
          </a:p>
        </p:txBody>
      </p:sp>
      <p:sp>
        <p:nvSpPr>
          <p:cNvPr name="TextBox 20" id="20"/>
          <p:cNvSpPr txBox="true"/>
          <p:nvPr/>
        </p:nvSpPr>
        <p:spPr>
          <a:xfrm rot="0">
            <a:off x="13079447" y="786493"/>
            <a:ext cx="2191792"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server</a:t>
            </a:r>
          </a:p>
        </p:txBody>
      </p:sp>
      <p:sp>
        <p:nvSpPr>
          <p:cNvPr name="TextBox 21" id="21"/>
          <p:cNvSpPr txBox="true"/>
          <p:nvPr/>
        </p:nvSpPr>
        <p:spPr>
          <a:xfrm rot="0">
            <a:off x="2218647" y="786493"/>
            <a:ext cx="1938635"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client</a:t>
            </a:r>
          </a:p>
        </p:txBody>
      </p:sp>
      <p:grpSp>
        <p:nvGrpSpPr>
          <p:cNvPr name="Group 22" id="22"/>
          <p:cNvGrpSpPr/>
          <p:nvPr/>
        </p:nvGrpSpPr>
        <p:grpSpPr>
          <a:xfrm rot="5400000">
            <a:off x="14085996" y="5555566"/>
            <a:ext cx="831868" cy="463823"/>
            <a:chOff x="0" y="0"/>
            <a:chExt cx="3323236" cy="1852930"/>
          </a:xfrm>
        </p:grpSpPr>
        <p:sp>
          <p:nvSpPr>
            <p:cNvPr name="Freeform 23" id="23"/>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EAF0F1"/>
            </a:solidFill>
          </p:spPr>
        </p:sp>
      </p:grpSp>
      <p:grpSp>
        <p:nvGrpSpPr>
          <p:cNvPr name="Group 24" id="24"/>
          <p:cNvGrpSpPr/>
          <p:nvPr/>
        </p:nvGrpSpPr>
        <p:grpSpPr>
          <a:xfrm rot="-5400000">
            <a:off x="13345767" y="5582428"/>
            <a:ext cx="831868" cy="463823"/>
            <a:chOff x="0" y="0"/>
            <a:chExt cx="3323236" cy="1852930"/>
          </a:xfrm>
        </p:grpSpPr>
        <p:sp>
          <p:nvSpPr>
            <p:cNvPr name="Freeform 25" id="25"/>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EAF0F1"/>
            </a:solidFill>
          </p:spPr>
        </p:sp>
      </p:grpSp>
      <p:pic>
        <p:nvPicPr>
          <p:cNvPr name="Picture 26" id="26"/>
          <p:cNvPicPr>
            <a:picLocks noChangeAspect="true"/>
          </p:cNvPicPr>
          <p:nvPr/>
        </p:nvPicPr>
        <p:blipFill>
          <a:blip r:embed="rId7"/>
          <a:srcRect l="1467" t="0" r="1467" b="0"/>
          <a:stretch>
            <a:fillRect/>
          </a:stretch>
        </p:blipFill>
        <p:spPr>
          <a:xfrm flipH="false" flipV="false" rot="0">
            <a:off x="1235993" y="2323453"/>
            <a:ext cx="3903943" cy="2681353"/>
          </a:xfrm>
          <a:prstGeom prst="rect">
            <a:avLst/>
          </a:prstGeom>
        </p:spPr>
      </p:pic>
      <p:grpSp>
        <p:nvGrpSpPr>
          <p:cNvPr name="Group 27" id="27"/>
          <p:cNvGrpSpPr/>
          <p:nvPr/>
        </p:nvGrpSpPr>
        <p:grpSpPr>
          <a:xfrm rot="-10800000">
            <a:off x="5115164" y="2424951"/>
            <a:ext cx="7356148" cy="1380731"/>
            <a:chOff x="0" y="0"/>
            <a:chExt cx="6955658" cy="1305560"/>
          </a:xfrm>
        </p:grpSpPr>
        <p:sp>
          <p:nvSpPr>
            <p:cNvPr name="Freeform 28" id="28"/>
            <p:cNvSpPr/>
            <p:nvPr/>
          </p:nvSpPr>
          <p:spPr>
            <a:xfrm>
              <a:off x="0" y="-27940"/>
              <a:ext cx="6974708" cy="1360170"/>
            </a:xfrm>
            <a:custGeom>
              <a:avLst/>
              <a:gdLst/>
              <a:ahLst/>
              <a:cxnLst/>
              <a:rect r="r" b="b" t="t" l="l"/>
              <a:pathLst>
                <a:path h="1360170" w="6974708">
                  <a:moveTo>
                    <a:pt x="6899778" y="579120"/>
                  </a:moveTo>
                  <a:lnTo>
                    <a:pt x="6200008" y="55880"/>
                  </a:lnTo>
                  <a:cubicBezTo>
                    <a:pt x="6126348" y="0"/>
                    <a:pt x="6065388" y="30480"/>
                    <a:pt x="6065388" y="123190"/>
                  </a:cubicBezTo>
                  <a:lnTo>
                    <a:pt x="606538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064048" y="805180"/>
                  </a:lnTo>
                  <a:lnTo>
                    <a:pt x="6064048" y="1236980"/>
                  </a:lnTo>
                  <a:cubicBezTo>
                    <a:pt x="6064048" y="1329690"/>
                    <a:pt x="6125078" y="1360170"/>
                    <a:pt x="6198738" y="1304290"/>
                  </a:cubicBezTo>
                  <a:lnTo>
                    <a:pt x="6899777" y="779780"/>
                  </a:lnTo>
                  <a:cubicBezTo>
                    <a:pt x="6974708" y="726440"/>
                    <a:pt x="6974708" y="635000"/>
                    <a:pt x="6899777" y="579120"/>
                  </a:cubicBezTo>
                  <a:close/>
                </a:path>
              </a:pathLst>
            </a:custGeom>
            <a:solidFill>
              <a:srgbClr val="B61E2E"/>
            </a:solidFill>
          </p:spPr>
        </p:sp>
      </p:grpSp>
      <p:grpSp>
        <p:nvGrpSpPr>
          <p:cNvPr name="Group 29" id="29"/>
          <p:cNvGrpSpPr/>
          <p:nvPr/>
        </p:nvGrpSpPr>
        <p:grpSpPr>
          <a:xfrm rot="0">
            <a:off x="11362764" y="2130233"/>
            <a:ext cx="5657850" cy="1647989"/>
            <a:chOff x="0" y="0"/>
            <a:chExt cx="1913890" cy="557468"/>
          </a:xfrm>
        </p:grpSpPr>
        <p:sp>
          <p:nvSpPr>
            <p:cNvPr name="Freeform 30" id="30"/>
            <p:cNvSpPr/>
            <p:nvPr/>
          </p:nvSpPr>
          <p:spPr>
            <a:xfrm>
              <a:off x="0" y="0"/>
              <a:ext cx="1913890" cy="557468"/>
            </a:xfrm>
            <a:custGeom>
              <a:avLst/>
              <a:gdLst/>
              <a:ahLst/>
              <a:cxnLst/>
              <a:rect r="r" b="b" t="t" l="l"/>
              <a:pathLst>
                <a:path h="557468" w="1913890">
                  <a:moveTo>
                    <a:pt x="0" y="0"/>
                  </a:moveTo>
                  <a:lnTo>
                    <a:pt x="1913890" y="0"/>
                  </a:lnTo>
                  <a:lnTo>
                    <a:pt x="1913890" y="557468"/>
                  </a:lnTo>
                  <a:lnTo>
                    <a:pt x="0" y="557468"/>
                  </a:lnTo>
                  <a:close/>
                </a:path>
              </a:pathLst>
            </a:custGeom>
            <a:solidFill>
              <a:srgbClr val="6F8090"/>
            </a:solidFill>
          </p:spPr>
        </p:sp>
      </p:grpSp>
      <p:sp>
        <p:nvSpPr>
          <p:cNvPr name="TextBox 31" id="31"/>
          <p:cNvSpPr txBox="true"/>
          <p:nvPr/>
        </p:nvSpPr>
        <p:spPr>
          <a:xfrm rot="0">
            <a:off x="11362764" y="2440430"/>
            <a:ext cx="5657850" cy="755015"/>
          </a:xfrm>
          <a:prstGeom prst="rect">
            <a:avLst/>
          </a:prstGeom>
        </p:spPr>
        <p:txBody>
          <a:bodyPr anchor="t" rtlCol="false" tIns="0" lIns="0" bIns="0" rIns="0">
            <a:spAutoFit/>
          </a:bodyPr>
          <a:lstStyle/>
          <a:p>
            <a:pPr algn="ctr">
              <a:lnSpc>
                <a:spcPts val="6159"/>
              </a:lnSpc>
            </a:pPr>
            <a:r>
              <a:rPr lang="en-US" sz="4400">
                <a:solidFill>
                  <a:srgbClr val="F7F6F4"/>
                </a:solidFill>
                <a:latin typeface="Open Sans"/>
              </a:rPr>
              <a:t>web server</a:t>
            </a:r>
          </a:p>
        </p:txBody>
      </p:sp>
      <p:grpSp>
        <p:nvGrpSpPr>
          <p:cNvPr name="Group 32" id="32"/>
          <p:cNvGrpSpPr/>
          <p:nvPr/>
        </p:nvGrpSpPr>
        <p:grpSpPr>
          <a:xfrm rot="5400000">
            <a:off x="14085996" y="3634238"/>
            <a:ext cx="831868" cy="463823"/>
            <a:chOff x="0" y="0"/>
            <a:chExt cx="3323236" cy="1852930"/>
          </a:xfrm>
        </p:grpSpPr>
        <p:sp>
          <p:nvSpPr>
            <p:cNvPr name="Freeform 33" id="33"/>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EAF0F1"/>
            </a:solidFill>
          </p:spPr>
        </p:sp>
      </p:grpSp>
      <p:grpSp>
        <p:nvGrpSpPr>
          <p:cNvPr name="Group 34" id="34"/>
          <p:cNvGrpSpPr/>
          <p:nvPr/>
        </p:nvGrpSpPr>
        <p:grpSpPr>
          <a:xfrm rot="-5400000">
            <a:off x="13345767" y="3661099"/>
            <a:ext cx="831868" cy="463823"/>
            <a:chOff x="0" y="0"/>
            <a:chExt cx="3323236" cy="1852930"/>
          </a:xfrm>
        </p:grpSpPr>
        <p:sp>
          <p:nvSpPr>
            <p:cNvPr name="Freeform 35" id="35"/>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EAF0F1"/>
            </a:solid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grpSp>
        <p:nvGrpSpPr>
          <p:cNvPr name="Group 2" id="2"/>
          <p:cNvGrpSpPr/>
          <p:nvPr/>
        </p:nvGrpSpPr>
        <p:grpSpPr>
          <a:xfrm rot="0">
            <a:off x="0" y="7349383"/>
            <a:ext cx="10815967" cy="2304840"/>
            <a:chOff x="0" y="0"/>
            <a:chExt cx="3658735" cy="779662"/>
          </a:xfrm>
        </p:grpSpPr>
        <p:sp>
          <p:nvSpPr>
            <p:cNvPr name="Freeform 3" id="3"/>
            <p:cNvSpPr/>
            <p:nvPr/>
          </p:nvSpPr>
          <p:spPr>
            <a:xfrm>
              <a:off x="0" y="0"/>
              <a:ext cx="3658735" cy="779662"/>
            </a:xfrm>
            <a:custGeom>
              <a:avLst/>
              <a:gdLst/>
              <a:ahLst/>
              <a:cxnLst/>
              <a:rect r="r" b="b" t="t" l="l"/>
              <a:pathLst>
                <a:path h="779662" w="3658735">
                  <a:moveTo>
                    <a:pt x="0" y="0"/>
                  </a:moveTo>
                  <a:lnTo>
                    <a:pt x="3658735" y="0"/>
                  </a:lnTo>
                  <a:lnTo>
                    <a:pt x="3658735" y="779662"/>
                  </a:lnTo>
                  <a:lnTo>
                    <a:pt x="0" y="779662"/>
                  </a:lnTo>
                  <a:close/>
                </a:path>
              </a:pathLst>
            </a:custGeom>
            <a:solidFill>
              <a:srgbClr val="B52432"/>
            </a:solidFill>
          </p:spPr>
        </p:sp>
      </p:grpSp>
      <p:grpSp>
        <p:nvGrpSpPr>
          <p:cNvPr name="Group 4" id="4"/>
          <p:cNvGrpSpPr/>
          <p:nvPr/>
        </p:nvGrpSpPr>
        <p:grpSpPr>
          <a:xfrm rot="0">
            <a:off x="10815967" y="1820545"/>
            <a:ext cx="6718750" cy="8466455"/>
            <a:chOff x="0" y="0"/>
            <a:chExt cx="1485172" cy="1871499"/>
          </a:xfrm>
        </p:grpSpPr>
        <p:sp>
          <p:nvSpPr>
            <p:cNvPr name="Freeform 5" id="5"/>
            <p:cNvSpPr/>
            <p:nvPr/>
          </p:nvSpPr>
          <p:spPr>
            <a:xfrm>
              <a:off x="0" y="0"/>
              <a:ext cx="1485171" cy="1871500"/>
            </a:xfrm>
            <a:custGeom>
              <a:avLst/>
              <a:gdLst/>
              <a:ahLst/>
              <a:cxnLst/>
              <a:rect r="r" b="b" t="t" l="l"/>
              <a:pathLst>
                <a:path h="1871500" w="1485171">
                  <a:moveTo>
                    <a:pt x="0" y="0"/>
                  </a:moveTo>
                  <a:lnTo>
                    <a:pt x="1485171" y="0"/>
                  </a:lnTo>
                  <a:lnTo>
                    <a:pt x="1485171" y="1871500"/>
                  </a:lnTo>
                  <a:lnTo>
                    <a:pt x="0" y="1871500"/>
                  </a:lnTo>
                  <a:close/>
                </a:path>
              </a:pathLst>
            </a:custGeom>
            <a:solidFill>
              <a:srgbClr val="D9D9D9"/>
            </a:solidFill>
          </p:spPr>
        </p:sp>
      </p:grpSp>
      <p:grpSp>
        <p:nvGrpSpPr>
          <p:cNvPr name="Group 6" id="6"/>
          <p:cNvGrpSpPr/>
          <p:nvPr/>
        </p:nvGrpSpPr>
        <p:grpSpPr>
          <a:xfrm rot="0">
            <a:off x="3673929" y="2573166"/>
            <a:ext cx="7203307" cy="1380731"/>
            <a:chOff x="0" y="0"/>
            <a:chExt cx="6811138" cy="1305560"/>
          </a:xfrm>
        </p:grpSpPr>
        <p:sp>
          <p:nvSpPr>
            <p:cNvPr name="Freeform 7" id="7"/>
            <p:cNvSpPr/>
            <p:nvPr/>
          </p:nvSpPr>
          <p:spPr>
            <a:xfrm>
              <a:off x="0" y="-27940"/>
              <a:ext cx="6830188" cy="1360170"/>
            </a:xfrm>
            <a:custGeom>
              <a:avLst/>
              <a:gdLst/>
              <a:ahLst/>
              <a:cxnLst/>
              <a:rect r="r" b="b" t="t" l="l"/>
              <a:pathLst>
                <a:path h="1360170" w="6830188">
                  <a:moveTo>
                    <a:pt x="6755258" y="579120"/>
                  </a:moveTo>
                  <a:lnTo>
                    <a:pt x="6055488" y="55880"/>
                  </a:lnTo>
                  <a:cubicBezTo>
                    <a:pt x="5981828" y="0"/>
                    <a:pt x="5920868" y="30480"/>
                    <a:pt x="5920868" y="123190"/>
                  </a:cubicBezTo>
                  <a:lnTo>
                    <a:pt x="592086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919544" y="805180"/>
                  </a:lnTo>
                  <a:lnTo>
                    <a:pt x="5919544" y="1236980"/>
                  </a:lnTo>
                  <a:cubicBezTo>
                    <a:pt x="5919544" y="1329690"/>
                    <a:pt x="5980558" y="1360170"/>
                    <a:pt x="6054218" y="1304290"/>
                  </a:cubicBezTo>
                  <a:lnTo>
                    <a:pt x="6755257" y="779780"/>
                  </a:lnTo>
                  <a:cubicBezTo>
                    <a:pt x="6830188" y="726440"/>
                    <a:pt x="6830188" y="635000"/>
                    <a:pt x="6755257" y="579120"/>
                  </a:cubicBezTo>
                  <a:close/>
                </a:path>
              </a:pathLst>
            </a:custGeom>
            <a:solidFill>
              <a:srgbClr val="6F8090"/>
            </a:solidFill>
          </p:spPr>
        </p:sp>
      </p:grpSp>
      <p:grpSp>
        <p:nvGrpSpPr>
          <p:cNvPr name="Group 8" id="8"/>
          <p:cNvGrpSpPr/>
          <p:nvPr/>
        </p:nvGrpSpPr>
        <p:grpSpPr>
          <a:xfrm rot="0">
            <a:off x="11362764" y="2130233"/>
            <a:ext cx="5657850" cy="1647989"/>
            <a:chOff x="0" y="0"/>
            <a:chExt cx="1913890" cy="557468"/>
          </a:xfrm>
        </p:grpSpPr>
        <p:sp>
          <p:nvSpPr>
            <p:cNvPr name="Freeform 9" id="9"/>
            <p:cNvSpPr/>
            <p:nvPr/>
          </p:nvSpPr>
          <p:spPr>
            <a:xfrm>
              <a:off x="0" y="0"/>
              <a:ext cx="1913890" cy="557468"/>
            </a:xfrm>
            <a:custGeom>
              <a:avLst/>
              <a:gdLst/>
              <a:ahLst/>
              <a:cxnLst/>
              <a:rect r="r" b="b" t="t" l="l"/>
              <a:pathLst>
                <a:path h="557468" w="1913890">
                  <a:moveTo>
                    <a:pt x="0" y="0"/>
                  </a:moveTo>
                  <a:lnTo>
                    <a:pt x="1913890" y="0"/>
                  </a:lnTo>
                  <a:lnTo>
                    <a:pt x="1913890" y="557468"/>
                  </a:lnTo>
                  <a:lnTo>
                    <a:pt x="0" y="557468"/>
                  </a:lnTo>
                  <a:close/>
                </a:path>
              </a:pathLst>
            </a:custGeom>
            <a:solidFill>
              <a:srgbClr val="6F8090"/>
            </a:solidFill>
          </p:spPr>
        </p:sp>
      </p:grpSp>
      <p:grpSp>
        <p:nvGrpSpPr>
          <p:cNvPr name="Group 10" id="10"/>
          <p:cNvGrpSpPr/>
          <p:nvPr/>
        </p:nvGrpSpPr>
        <p:grpSpPr>
          <a:xfrm rot="0">
            <a:off x="11362764" y="4000666"/>
            <a:ext cx="5657850" cy="1622007"/>
            <a:chOff x="0" y="0"/>
            <a:chExt cx="1913890" cy="548679"/>
          </a:xfrm>
        </p:grpSpPr>
        <p:sp>
          <p:nvSpPr>
            <p:cNvPr name="Freeform 11" id="11"/>
            <p:cNvSpPr/>
            <p:nvPr/>
          </p:nvSpPr>
          <p:spPr>
            <a:xfrm>
              <a:off x="0" y="0"/>
              <a:ext cx="1913890" cy="548679"/>
            </a:xfrm>
            <a:custGeom>
              <a:avLst/>
              <a:gdLst/>
              <a:ahLst/>
              <a:cxnLst/>
              <a:rect r="r" b="b" t="t" l="l"/>
              <a:pathLst>
                <a:path h="548679" w="1913890">
                  <a:moveTo>
                    <a:pt x="0" y="0"/>
                  </a:moveTo>
                  <a:lnTo>
                    <a:pt x="1913890" y="0"/>
                  </a:lnTo>
                  <a:lnTo>
                    <a:pt x="1913890" y="548679"/>
                  </a:lnTo>
                  <a:lnTo>
                    <a:pt x="0" y="548679"/>
                  </a:lnTo>
                  <a:close/>
                </a:path>
              </a:pathLst>
            </a:custGeom>
            <a:solidFill>
              <a:srgbClr val="6F8090"/>
            </a:solidFill>
          </p:spPr>
        </p:sp>
      </p:grpSp>
      <p:pic>
        <p:nvPicPr>
          <p:cNvPr name="Picture 12" id="1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2994263" y="6056332"/>
            <a:ext cx="2394853" cy="3284711"/>
          </a:xfrm>
          <a:prstGeom prst="rect">
            <a:avLst/>
          </a:prstGeom>
        </p:spPr>
      </p:pic>
      <p:grpSp>
        <p:nvGrpSpPr>
          <p:cNvPr name="Group 13" id="13"/>
          <p:cNvGrpSpPr/>
          <p:nvPr/>
        </p:nvGrpSpPr>
        <p:grpSpPr>
          <a:xfrm rot="0">
            <a:off x="13567890" y="3490952"/>
            <a:ext cx="1204052" cy="2780058"/>
            <a:chOff x="0" y="0"/>
            <a:chExt cx="1605402" cy="3706744"/>
          </a:xfrm>
        </p:grpSpPr>
        <p:grpSp>
          <p:nvGrpSpPr>
            <p:cNvPr name="Group 14" id="14"/>
            <p:cNvGrpSpPr/>
            <p:nvPr/>
          </p:nvGrpSpPr>
          <p:grpSpPr>
            <a:xfrm rot="5400000">
              <a:off x="741608" y="245363"/>
              <a:ext cx="1109157" cy="618431"/>
              <a:chOff x="0" y="0"/>
              <a:chExt cx="3323236" cy="1852930"/>
            </a:xfrm>
          </p:grpSpPr>
          <p:sp>
            <p:nvSpPr>
              <p:cNvPr name="Freeform 15" id="15"/>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6" id="16"/>
            <p:cNvGrpSpPr/>
            <p:nvPr/>
          </p:nvGrpSpPr>
          <p:grpSpPr>
            <a:xfrm rot="5400000">
              <a:off x="741608" y="2807135"/>
              <a:ext cx="1109157" cy="618431"/>
              <a:chOff x="0" y="0"/>
              <a:chExt cx="3323236" cy="1852930"/>
            </a:xfrm>
          </p:grpSpPr>
          <p:sp>
            <p:nvSpPr>
              <p:cNvPr name="Freeform 17" id="17"/>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8" id="18"/>
            <p:cNvGrpSpPr/>
            <p:nvPr/>
          </p:nvGrpSpPr>
          <p:grpSpPr>
            <a:xfrm rot="-5400000">
              <a:off x="-245363" y="2842950"/>
              <a:ext cx="1109157" cy="618431"/>
              <a:chOff x="0" y="0"/>
              <a:chExt cx="3323236" cy="1852930"/>
            </a:xfrm>
          </p:grpSpPr>
          <p:sp>
            <p:nvSpPr>
              <p:cNvPr name="Freeform 19" id="19"/>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20" id="20"/>
            <p:cNvGrpSpPr/>
            <p:nvPr/>
          </p:nvGrpSpPr>
          <p:grpSpPr>
            <a:xfrm rot="-5400000">
              <a:off x="-245363" y="281179"/>
              <a:ext cx="1109157" cy="618431"/>
              <a:chOff x="0" y="0"/>
              <a:chExt cx="3323236" cy="1852930"/>
            </a:xfrm>
          </p:grpSpPr>
          <p:sp>
            <p:nvSpPr>
              <p:cNvPr name="Freeform 21" id="21"/>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grpSp>
        <p:nvGrpSpPr>
          <p:cNvPr name="Group 22" id="22"/>
          <p:cNvGrpSpPr>
            <a:grpSpLocks noChangeAspect="true"/>
          </p:cNvGrpSpPr>
          <p:nvPr/>
        </p:nvGrpSpPr>
        <p:grpSpPr>
          <a:xfrm rot="-9104684">
            <a:off x="10169454" y="5385379"/>
            <a:ext cx="2117795" cy="4536181"/>
            <a:chOff x="0" y="0"/>
            <a:chExt cx="984250" cy="2108200"/>
          </a:xfrm>
        </p:grpSpPr>
        <p:sp>
          <p:nvSpPr>
            <p:cNvPr name="Freeform 23" id="23"/>
            <p:cNvSpPr/>
            <p:nvPr/>
          </p:nvSpPr>
          <p:spPr>
            <a:xfrm>
              <a:off x="-1270" y="-1270"/>
              <a:ext cx="990600" cy="2109470"/>
            </a:xfrm>
            <a:custGeom>
              <a:avLst/>
              <a:gdLst/>
              <a:ahLst/>
              <a:cxnLst/>
              <a:rect r="r" b="b" t="t" l="l"/>
              <a:pathLst>
                <a:path h="2109470" w="99060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3D4248"/>
            </a:solidFill>
          </p:spPr>
        </p:sp>
      </p:grpSp>
      <p:sp>
        <p:nvSpPr>
          <p:cNvPr name="TextBox 24" id="24"/>
          <p:cNvSpPr txBox="true"/>
          <p:nvPr/>
        </p:nvSpPr>
        <p:spPr>
          <a:xfrm rot="0">
            <a:off x="6294941" y="1986743"/>
            <a:ext cx="2507456"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a:rPr>
              <a:t>Request</a:t>
            </a:r>
          </a:p>
        </p:txBody>
      </p:sp>
      <p:sp>
        <p:nvSpPr>
          <p:cNvPr name="TextBox 25" id="25"/>
          <p:cNvSpPr txBox="true"/>
          <p:nvPr/>
        </p:nvSpPr>
        <p:spPr>
          <a:xfrm rot="0">
            <a:off x="6294643" y="3379844"/>
            <a:ext cx="2988171"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a:rPr>
              <a:t>Response</a:t>
            </a:r>
          </a:p>
        </p:txBody>
      </p:sp>
      <p:sp>
        <p:nvSpPr>
          <p:cNvPr name="TextBox 26" id="26"/>
          <p:cNvSpPr txBox="true"/>
          <p:nvPr/>
        </p:nvSpPr>
        <p:spPr>
          <a:xfrm rot="0">
            <a:off x="11362764" y="2440430"/>
            <a:ext cx="5657850" cy="755015"/>
          </a:xfrm>
          <a:prstGeom prst="rect">
            <a:avLst/>
          </a:prstGeom>
        </p:spPr>
        <p:txBody>
          <a:bodyPr anchor="t" rtlCol="false" tIns="0" lIns="0" bIns="0" rIns="0">
            <a:spAutoFit/>
          </a:bodyPr>
          <a:lstStyle/>
          <a:p>
            <a:pPr algn="ctr">
              <a:lnSpc>
                <a:spcPts val="6159"/>
              </a:lnSpc>
            </a:pPr>
            <a:r>
              <a:rPr lang="en-US" sz="4400">
                <a:solidFill>
                  <a:srgbClr val="F7F6F4"/>
                </a:solidFill>
                <a:latin typeface="Open Sans"/>
              </a:rPr>
              <a:t>web server</a:t>
            </a:r>
          </a:p>
        </p:txBody>
      </p:sp>
      <p:sp>
        <p:nvSpPr>
          <p:cNvPr name="TextBox 27" id="27"/>
          <p:cNvSpPr txBox="true"/>
          <p:nvPr/>
        </p:nvSpPr>
        <p:spPr>
          <a:xfrm rot="0">
            <a:off x="11362764" y="4357248"/>
            <a:ext cx="5657850" cy="887095"/>
          </a:xfrm>
          <a:prstGeom prst="rect">
            <a:avLst/>
          </a:prstGeom>
        </p:spPr>
        <p:txBody>
          <a:bodyPr anchor="t" rtlCol="false" tIns="0" lIns="0" bIns="0" rIns="0">
            <a:spAutoFit/>
          </a:bodyPr>
          <a:lstStyle/>
          <a:p>
            <a:pPr algn="ctr">
              <a:lnSpc>
                <a:spcPts val="7280"/>
              </a:lnSpc>
            </a:pPr>
            <a:r>
              <a:rPr lang="en-US" sz="5200">
                <a:solidFill>
                  <a:srgbClr val="F7F6F4"/>
                </a:solidFill>
                <a:latin typeface="Open Sans"/>
              </a:rPr>
              <a:t>CMS app</a:t>
            </a:r>
          </a:p>
        </p:txBody>
      </p:sp>
      <p:sp>
        <p:nvSpPr>
          <p:cNvPr name="TextBox 28" id="28"/>
          <p:cNvSpPr txBox="true"/>
          <p:nvPr/>
        </p:nvSpPr>
        <p:spPr>
          <a:xfrm rot="0">
            <a:off x="11362764" y="9264842"/>
            <a:ext cx="5657850" cy="712470"/>
          </a:xfrm>
          <a:prstGeom prst="rect">
            <a:avLst/>
          </a:prstGeom>
        </p:spPr>
        <p:txBody>
          <a:bodyPr anchor="t" rtlCol="false" tIns="0" lIns="0" bIns="0" rIns="0">
            <a:spAutoFit/>
          </a:bodyPr>
          <a:lstStyle/>
          <a:p>
            <a:pPr algn="ctr">
              <a:lnSpc>
                <a:spcPts val="5880"/>
              </a:lnSpc>
            </a:pPr>
            <a:r>
              <a:rPr lang="en-US" sz="4200">
                <a:solidFill>
                  <a:srgbClr val="000000"/>
                </a:solidFill>
                <a:latin typeface="Open Sans"/>
              </a:rPr>
              <a:t>Database</a:t>
            </a:r>
          </a:p>
        </p:txBody>
      </p:sp>
      <p:sp>
        <p:nvSpPr>
          <p:cNvPr name="TextBox 29" id="29"/>
          <p:cNvSpPr txBox="true"/>
          <p:nvPr/>
        </p:nvSpPr>
        <p:spPr>
          <a:xfrm rot="0">
            <a:off x="13212350" y="786493"/>
            <a:ext cx="1925985"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a:rPr>
              <a:t>server</a:t>
            </a:r>
          </a:p>
        </p:txBody>
      </p:sp>
      <p:sp>
        <p:nvSpPr>
          <p:cNvPr name="TextBox 30" id="30"/>
          <p:cNvSpPr txBox="true"/>
          <p:nvPr/>
        </p:nvSpPr>
        <p:spPr>
          <a:xfrm rot="0">
            <a:off x="1718716" y="7710619"/>
            <a:ext cx="7791039" cy="1549154"/>
          </a:xfrm>
          <a:prstGeom prst="rect">
            <a:avLst/>
          </a:prstGeom>
        </p:spPr>
        <p:txBody>
          <a:bodyPr anchor="t" rtlCol="false" tIns="0" lIns="0" bIns="0" rIns="0">
            <a:spAutoFit/>
          </a:bodyPr>
          <a:lstStyle/>
          <a:p>
            <a:pPr algn="ctr">
              <a:lnSpc>
                <a:spcPts val="6142"/>
              </a:lnSpc>
            </a:pPr>
            <a:r>
              <a:rPr lang="en-US" sz="5534">
                <a:solidFill>
                  <a:srgbClr val="FFFFFF"/>
                </a:solidFill>
                <a:latin typeface="Open Sans Light Bold"/>
              </a:rPr>
              <a:t>Points of attack and performance loss</a:t>
            </a:r>
          </a:p>
        </p:txBody>
      </p:sp>
      <p:sp>
        <p:nvSpPr>
          <p:cNvPr name="TextBox 31" id="31"/>
          <p:cNvSpPr txBox="true"/>
          <p:nvPr/>
        </p:nvSpPr>
        <p:spPr>
          <a:xfrm rot="0">
            <a:off x="2359215" y="786493"/>
            <a:ext cx="1657499"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a:rPr>
              <a:t>client</a:t>
            </a:r>
          </a:p>
        </p:txBody>
      </p:sp>
      <p:grpSp>
        <p:nvGrpSpPr>
          <p:cNvPr name="Group 32" id="32"/>
          <p:cNvGrpSpPr>
            <a:grpSpLocks noChangeAspect="true"/>
          </p:cNvGrpSpPr>
          <p:nvPr/>
        </p:nvGrpSpPr>
        <p:grpSpPr>
          <a:xfrm rot="-9104684">
            <a:off x="10137485" y="5295823"/>
            <a:ext cx="2117795" cy="4536181"/>
            <a:chOff x="0" y="0"/>
            <a:chExt cx="984250" cy="2108200"/>
          </a:xfrm>
        </p:grpSpPr>
        <p:sp>
          <p:nvSpPr>
            <p:cNvPr name="Freeform 33" id="33"/>
            <p:cNvSpPr/>
            <p:nvPr/>
          </p:nvSpPr>
          <p:spPr>
            <a:xfrm>
              <a:off x="-1270" y="-1270"/>
              <a:ext cx="990600" cy="2109470"/>
            </a:xfrm>
            <a:custGeom>
              <a:avLst/>
              <a:gdLst/>
              <a:ahLst/>
              <a:cxnLst/>
              <a:rect r="r" b="b" t="t" l="l"/>
              <a:pathLst>
                <a:path h="2109470" w="99060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C439"/>
            </a:solidFill>
          </p:spPr>
        </p:sp>
      </p:grpSp>
      <p:grpSp>
        <p:nvGrpSpPr>
          <p:cNvPr name="Group 34" id="34"/>
          <p:cNvGrpSpPr/>
          <p:nvPr/>
        </p:nvGrpSpPr>
        <p:grpSpPr>
          <a:xfrm rot="0">
            <a:off x="13529790" y="3450215"/>
            <a:ext cx="1204052" cy="2780058"/>
            <a:chOff x="0" y="0"/>
            <a:chExt cx="1605402" cy="3706744"/>
          </a:xfrm>
        </p:grpSpPr>
        <p:grpSp>
          <p:nvGrpSpPr>
            <p:cNvPr name="Group 35" id="35"/>
            <p:cNvGrpSpPr/>
            <p:nvPr/>
          </p:nvGrpSpPr>
          <p:grpSpPr>
            <a:xfrm rot="5400000">
              <a:off x="741608" y="245363"/>
              <a:ext cx="1109157" cy="618431"/>
              <a:chOff x="0" y="0"/>
              <a:chExt cx="3323236" cy="1852930"/>
            </a:xfrm>
          </p:grpSpPr>
          <p:sp>
            <p:nvSpPr>
              <p:cNvPr name="Freeform 36" id="36"/>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FFC439"/>
              </a:solidFill>
            </p:spPr>
          </p:sp>
        </p:grpSp>
        <p:grpSp>
          <p:nvGrpSpPr>
            <p:cNvPr name="Group 37" id="37"/>
            <p:cNvGrpSpPr/>
            <p:nvPr/>
          </p:nvGrpSpPr>
          <p:grpSpPr>
            <a:xfrm rot="5400000">
              <a:off x="741608" y="2807135"/>
              <a:ext cx="1109157" cy="618431"/>
              <a:chOff x="0" y="0"/>
              <a:chExt cx="3323236" cy="1852930"/>
            </a:xfrm>
          </p:grpSpPr>
          <p:sp>
            <p:nvSpPr>
              <p:cNvPr name="Freeform 38" id="38"/>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FFC439"/>
              </a:solidFill>
            </p:spPr>
          </p:sp>
        </p:grpSp>
        <p:grpSp>
          <p:nvGrpSpPr>
            <p:cNvPr name="Group 39" id="39"/>
            <p:cNvGrpSpPr/>
            <p:nvPr/>
          </p:nvGrpSpPr>
          <p:grpSpPr>
            <a:xfrm rot="-5400000">
              <a:off x="-245363" y="2842950"/>
              <a:ext cx="1109157" cy="618431"/>
              <a:chOff x="0" y="0"/>
              <a:chExt cx="3323236" cy="1852930"/>
            </a:xfrm>
          </p:grpSpPr>
          <p:sp>
            <p:nvSpPr>
              <p:cNvPr name="Freeform 40" id="40"/>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FFC439"/>
              </a:solidFill>
            </p:spPr>
          </p:sp>
        </p:grpSp>
        <p:grpSp>
          <p:nvGrpSpPr>
            <p:cNvPr name="Group 41" id="41"/>
            <p:cNvGrpSpPr/>
            <p:nvPr/>
          </p:nvGrpSpPr>
          <p:grpSpPr>
            <a:xfrm rot="-5400000">
              <a:off x="-245363" y="281179"/>
              <a:ext cx="1109157" cy="618431"/>
              <a:chOff x="0" y="0"/>
              <a:chExt cx="3323236" cy="1852930"/>
            </a:xfrm>
          </p:grpSpPr>
          <p:sp>
            <p:nvSpPr>
              <p:cNvPr name="Freeform 42" id="42"/>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FFC439"/>
              </a:solidFill>
            </p:spPr>
          </p:sp>
        </p:grpSp>
      </p:grpSp>
      <p:pic>
        <p:nvPicPr>
          <p:cNvPr name="Picture 43" id="4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79044" y="1820545"/>
            <a:ext cx="5766296" cy="4078344"/>
          </a:xfrm>
          <a:prstGeom prst="rect">
            <a:avLst/>
          </a:prstGeom>
        </p:spPr>
      </p:pic>
      <p:pic>
        <p:nvPicPr>
          <p:cNvPr name="Picture 44" id="44"/>
          <p:cNvPicPr>
            <a:picLocks noChangeAspect="true"/>
          </p:cNvPicPr>
          <p:nvPr/>
        </p:nvPicPr>
        <p:blipFill>
          <a:blip r:embed="rId7"/>
          <a:srcRect l="1467" t="787" r="0" b="787"/>
          <a:stretch>
            <a:fillRect/>
          </a:stretch>
        </p:blipFill>
        <p:spPr>
          <a:xfrm flipH="false" flipV="false" rot="0">
            <a:off x="1201696" y="2323453"/>
            <a:ext cx="4026408" cy="2681353"/>
          </a:xfrm>
          <a:prstGeom prst="rect">
            <a:avLst/>
          </a:prstGeom>
        </p:spPr>
      </p:pic>
      <p:grpSp>
        <p:nvGrpSpPr>
          <p:cNvPr name="Group 45" id="45"/>
          <p:cNvGrpSpPr/>
          <p:nvPr/>
        </p:nvGrpSpPr>
        <p:grpSpPr>
          <a:xfrm rot="-10800000">
            <a:off x="5115164" y="3797272"/>
            <a:ext cx="7356148" cy="1380731"/>
            <a:chOff x="0" y="0"/>
            <a:chExt cx="6955658" cy="1305560"/>
          </a:xfrm>
        </p:grpSpPr>
        <p:sp>
          <p:nvSpPr>
            <p:cNvPr name="Freeform 46" id="46"/>
            <p:cNvSpPr/>
            <p:nvPr/>
          </p:nvSpPr>
          <p:spPr>
            <a:xfrm>
              <a:off x="0" y="-27940"/>
              <a:ext cx="6974708" cy="1360170"/>
            </a:xfrm>
            <a:custGeom>
              <a:avLst/>
              <a:gdLst/>
              <a:ahLst/>
              <a:cxnLst/>
              <a:rect r="r" b="b" t="t" l="l"/>
              <a:pathLst>
                <a:path h="1360170" w="6974708">
                  <a:moveTo>
                    <a:pt x="6899778" y="579120"/>
                  </a:moveTo>
                  <a:lnTo>
                    <a:pt x="6200008" y="55880"/>
                  </a:lnTo>
                  <a:cubicBezTo>
                    <a:pt x="6126348" y="0"/>
                    <a:pt x="6065388" y="30480"/>
                    <a:pt x="6065388" y="123190"/>
                  </a:cubicBezTo>
                  <a:lnTo>
                    <a:pt x="606538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064048" y="805180"/>
                  </a:lnTo>
                  <a:lnTo>
                    <a:pt x="6064048" y="1236980"/>
                  </a:lnTo>
                  <a:cubicBezTo>
                    <a:pt x="6064048" y="1329690"/>
                    <a:pt x="6125078" y="1360170"/>
                    <a:pt x="6198738" y="1304290"/>
                  </a:cubicBezTo>
                  <a:lnTo>
                    <a:pt x="6899777" y="779780"/>
                  </a:lnTo>
                  <a:cubicBezTo>
                    <a:pt x="6974708" y="726440"/>
                    <a:pt x="6974708" y="635000"/>
                    <a:pt x="6899777" y="579120"/>
                  </a:cubicBezTo>
                  <a:close/>
                </a:path>
              </a:pathLst>
            </a:custGeom>
            <a:solidFill>
              <a:srgbClr val="6F8090"/>
            </a:solid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grpSp>
        <p:nvGrpSpPr>
          <p:cNvPr name="Group 2" id="2"/>
          <p:cNvGrpSpPr/>
          <p:nvPr/>
        </p:nvGrpSpPr>
        <p:grpSpPr>
          <a:xfrm rot="0">
            <a:off x="-147484" y="7424252"/>
            <a:ext cx="12099998" cy="2304840"/>
            <a:chOff x="0" y="0"/>
            <a:chExt cx="4093086" cy="779662"/>
          </a:xfrm>
        </p:grpSpPr>
        <p:sp>
          <p:nvSpPr>
            <p:cNvPr name="Freeform 3" id="3"/>
            <p:cNvSpPr/>
            <p:nvPr/>
          </p:nvSpPr>
          <p:spPr>
            <a:xfrm>
              <a:off x="0" y="0"/>
              <a:ext cx="4093086" cy="779662"/>
            </a:xfrm>
            <a:custGeom>
              <a:avLst/>
              <a:gdLst/>
              <a:ahLst/>
              <a:cxnLst/>
              <a:rect r="r" b="b" t="t" l="l"/>
              <a:pathLst>
                <a:path h="779662" w="4093086">
                  <a:moveTo>
                    <a:pt x="0" y="0"/>
                  </a:moveTo>
                  <a:lnTo>
                    <a:pt x="4093086" y="0"/>
                  </a:lnTo>
                  <a:lnTo>
                    <a:pt x="4093086" y="779662"/>
                  </a:lnTo>
                  <a:lnTo>
                    <a:pt x="0" y="779662"/>
                  </a:lnTo>
                  <a:close/>
                </a:path>
              </a:pathLst>
            </a:custGeom>
            <a:solidFill>
              <a:srgbClr val="B52432"/>
            </a:solidFill>
          </p:spPr>
        </p:sp>
      </p:grpSp>
      <p:grpSp>
        <p:nvGrpSpPr>
          <p:cNvPr name="Group 4" id="4"/>
          <p:cNvGrpSpPr/>
          <p:nvPr/>
        </p:nvGrpSpPr>
        <p:grpSpPr>
          <a:xfrm rot="0">
            <a:off x="11244327" y="0"/>
            <a:ext cx="6628907" cy="10860579"/>
            <a:chOff x="0" y="0"/>
            <a:chExt cx="1465312" cy="2400718"/>
          </a:xfrm>
        </p:grpSpPr>
        <p:sp>
          <p:nvSpPr>
            <p:cNvPr name="Freeform 5" id="5"/>
            <p:cNvSpPr/>
            <p:nvPr/>
          </p:nvSpPr>
          <p:spPr>
            <a:xfrm>
              <a:off x="0" y="0"/>
              <a:ext cx="1465312" cy="2400718"/>
            </a:xfrm>
            <a:custGeom>
              <a:avLst/>
              <a:gdLst/>
              <a:ahLst/>
              <a:cxnLst/>
              <a:rect r="r" b="b" t="t" l="l"/>
              <a:pathLst>
                <a:path h="2400718" w="1465312">
                  <a:moveTo>
                    <a:pt x="0" y="0"/>
                  </a:moveTo>
                  <a:lnTo>
                    <a:pt x="1465312" y="0"/>
                  </a:lnTo>
                  <a:lnTo>
                    <a:pt x="1465312" y="2400718"/>
                  </a:lnTo>
                  <a:lnTo>
                    <a:pt x="0" y="2400718"/>
                  </a:lnTo>
                  <a:close/>
                </a:path>
              </a:pathLst>
            </a:custGeom>
            <a:solidFill>
              <a:srgbClr val="D9D9D9"/>
            </a:solidFill>
          </p:spPr>
        </p:sp>
      </p:grpSp>
      <p:grpSp>
        <p:nvGrpSpPr>
          <p:cNvPr name="Group 6" id="6"/>
          <p:cNvGrpSpPr/>
          <p:nvPr/>
        </p:nvGrpSpPr>
        <p:grpSpPr>
          <a:xfrm rot="0">
            <a:off x="11729855" y="4022144"/>
            <a:ext cx="5657850" cy="1647989"/>
            <a:chOff x="0" y="0"/>
            <a:chExt cx="1913890" cy="557468"/>
          </a:xfrm>
        </p:grpSpPr>
        <p:sp>
          <p:nvSpPr>
            <p:cNvPr name="Freeform 7" id="7"/>
            <p:cNvSpPr/>
            <p:nvPr/>
          </p:nvSpPr>
          <p:spPr>
            <a:xfrm>
              <a:off x="0" y="0"/>
              <a:ext cx="1913890" cy="557468"/>
            </a:xfrm>
            <a:custGeom>
              <a:avLst/>
              <a:gdLst/>
              <a:ahLst/>
              <a:cxnLst/>
              <a:rect r="r" b="b" t="t" l="l"/>
              <a:pathLst>
                <a:path h="557468" w="1913890">
                  <a:moveTo>
                    <a:pt x="0" y="0"/>
                  </a:moveTo>
                  <a:lnTo>
                    <a:pt x="1913890" y="0"/>
                  </a:lnTo>
                  <a:lnTo>
                    <a:pt x="1913890" y="557468"/>
                  </a:lnTo>
                  <a:lnTo>
                    <a:pt x="0" y="557468"/>
                  </a:lnTo>
                  <a:close/>
                </a:path>
              </a:pathLst>
            </a:custGeom>
            <a:solidFill>
              <a:srgbClr val="6F8090"/>
            </a:solid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471627" y="340089"/>
            <a:ext cx="2174306" cy="2820444"/>
          </a:xfrm>
          <a:prstGeom prst="rect">
            <a:avLst/>
          </a:prstGeom>
        </p:spPr>
      </p:pic>
      <p:grpSp>
        <p:nvGrpSpPr>
          <p:cNvPr name="Group 9" id="9"/>
          <p:cNvGrpSpPr/>
          <p:nvPr/>
        </p:nvGrpSpPr>
        <p:grpSpPr>
          <a:xfrm rot="0">
            <a:off x="11729855" y="5975320"/>
            <a:ext cx="5657850" cy="1622007"/>
            <a:chOff x="0" y="0"/>
            <a:chExt cx="1913890" cy="548679"/>
          </a:xfrm>
        </p:grpSpPr>
        <p:sp>
          <p:nvSpPr>
            <p:cNvPr name="Freeform 10" id="10"/>
            <p:cNvSpPr/>
            <p:nvPr/>
          </p:nvSpPr>
          <p:spPr>
            <a:xfrm>
              <a:off x="0" y="0"/>
              <a:ext cx="1913890" cy="548679"/>
            </a:xfrm>
            <a:custGeom>
              <a:avLst/>
              <a:gdLst/>
              <a:ahLst/>
              <a:cxnLst/>
              <a:rect r="r" b="b" t="t" l="l"/>
              <a:pathLst>
                <a:path h="548679" w="1913890">
                  <a:moveTo>
                    <a:pt x="0" y="0"/>
                  </a:moveTo>
                  <a:lnTo>
                    <a:pt x="1913890" y="0"/>
                  </a:lnTo>
                  <a:lnTo>
                    <a:pt x="1913890" y="548679"/>
                  </a:lnTo>
                  <a:lnTo>
                    <a:pt x="0" y="548679"/>
                  </a:lnTo>
                  <a:close/>
                </a:path>
              </a:pathLst>
            </a:custGeom>
            <a:solidFill>
              <a:srgbClr val="6F8090"/>
            </a:solidFill>
          </p:spPr>
        </p:sp>
      </p:grpSp>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3361354" y="7948243"/>
            <a:ext cx="2394853" cy="3284711"/>
          </a:xfrm>
          <a:prstGeom prst="rect">
            <a:avLst/>
          </a:prstGeom>
        </p:spPr>
      </p:pic>
      <p:grpSp>
        <p:nvGrpSpPr>
          <p:cNvPr name="Group 12" id="12"/>
          <p:cNvGrpSpPr/>
          <p:nvPr/>
        </p:nvGrpSpPr>
        <p:grpSpPr>
          <a:xfrm rot="5400000">
            <a:off x="14491187" y="5566886"/>
            <a:ext cx="831868" cy="463823"/>
            <a:chOff x="0" y="0"/>
            <a:chExt cx="3323236" cy="1852930"/>
          </a:xfrm>
        </p:grpSpPr>
        <p:sp>
          <p:nvSpPr>
            <p:cNvPr name="Freeform 13" id="13"/>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008037"/>
            </a:solidFill>
          </p:spPr>
        </p:sp>
      </p:grpSp>
      <p:grpSp>
        <p:nvGrpSpPr>
          <p:cNvPr name="Group 14" id="14"/>
          <p:cNvGrpSpPr/>
          <p:nvPr/>
        </p:nvGrpSpPr>
        <p:grpSpPr>
          <a:xfrm rot="5400000">
            <a:off x="14491187" y="7488215"/>
            <a:ext cx="831868" cy="463823"/>
            <a:chOff x="0" y="0"/>
            <a:chExt cx="3323236" cy="1852930"/>
          </a:xfrm>
        </p:grpSpPr>
        <p:sp>
          <p:nvSpPr>
            <p:cNvPr name="Freeform 15" id="15"/>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008037"/>
            </a:solidFill>
          </p:spPr>
        </p:sp>
      </p:grpSp>
      <p:grpSp>
        <p:nvGrpSpPr>
          <p:cNvPr name="Group 16" id="16"/>
          <p:cNvGrpSpPr/>
          <p:nvPr/>
        </p:nvGrpSpPr>
        <p:grpSpPr>
          <a:xfrm rot="-5400000">
            <a:off x="13750958" y="7515076"/>
            <a:ext cx="831868" cy="463823"/>
            <a:chOff x="0" y="0"/>
            <a:chExt cx="3323236" cy="1852930"/>
          </a:xfrm>
        </p:grpSpPr>
        <p:sp>
          <p:nvSpPr>
            <p:cNvPr name="Freeform 17" id="17"/>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008037"/>
            </a:solidFill>
          </p:spPr>
        </p:sp>
      </p:grpSp>
      <p:grpSp>
        <p:nvGrpSpPr>
          <p:cNvPr name="Group 18" id="18"/>
          <p:cNvGrpSpPr/>
          <p:nvPr/>
        </p:nvGrpSpPr>
        <p:grpSpPr>
          <a:xfrm rot="-5400000">
            <a:off x="13750958" y="5593748"/>
            <a:ext cx="831868" cy="463823"/>
            <a:chOff x="0" y="0"/>
            <a:chExt cx="3323236" cy="1852930"/>
          </a:xfrm>
        </p:grpSpPr>
        <p:sp>
          <p:nvSpPr>
            <p:cNvPr name="Freeform 19" id="19"/>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008037"/>
            </a:solidFill>
          </p:spPr>
        </p:sp>
      </p:grpSp>
      <p:sp>
        <p:nvSpPr>
          <p:cNvPr name="TextBox 20" id="20"/>
          <p:cNvSpPr txBox="true"/>
          <p:nvPr/>
        </p:nvSpPr>
        <p:spPr>
          <a:xfrm rot="0">
            <a:off x="11729855" y="4332342"/>
            <a:ext cx="5657850" cy="755015"/>
          </a:xfrm>
          <a:prstGeom prst="rect">
            <a:avLst/>
          </a:prstGeom>
        </p:spPr>
        <p:txBody>
          <a:bodyPr anchor="t" rtlCol="false" tIns="0" lIns="0" bIns="0" rIns="0">
            <a:spAutoFit/>
          </a:bodyPr>
          <a:lstStyle/>
          <a:p>
            <a:pPr algn="ctr">
              <a:lnSpc>
                <a:spcPts val="6159"/>
              </a:lnSpc>
            </a:pPr>
            <a:r>
              <a:rPr lang="en-US" sz="4400">
                <a:solidFill>
                  <a:srgbClr val="F7F6F4"/>
                </a:solidFill>
                <a:latin typeface="Open Sans"/>
              </a:rPr>
              <a:t>web server</a:t>
            </a:r>
          </a:p>
        </p:txBody>
      </p:sp>
      <p:sp>
        <p:nvSpPr>
          <p:cNvPr name="TextBox 21" id="21"/>
          <p:cNvSpPr txBox="true"/>
          <p:nvPr/>
        </p:nvSpPr>
        <p:spPr>
          <a:xfrm rot="0">
            <a:off x="11729855" y="6249160"/>
            <a:ext cx="5657850" cy="887095"/>
          </a:xfrm>
          <a:prstGeom prst="rect">
            <a:avLst/>
          </a:prstGeom>
        </p:spPr>
        <p:txBody>
          <a:bodyPr anchor="t" rtlCol="false" tIns="0" lIns="0" bIns="0" rIns="0">
            <a:spAutoFit/>
          </a:bodyPr>
          <a:lstStyle/>
          <a:p>
            <a:pPr algn="ctr">
              <a:lnSpc>
                <a:spcPts val="7280"/>
              </a:lnSpc>
            </a:pPr>
            <a:r>
              <a:rPr lang="en-US" sz="5200">
                <a:solidFill>
                  <a:srgbClr val="F7F6F4"/>
                </a:solidFill>
                <a:latin typeface="Open Sans"/>
              </a:rPr>
              <a:t>CMS app</a:t>
            </a:r>
          </a:p>
        </p:txBody>
      </p:sp>
      <p:sp>
        <p:nvSpPr>
          <p:cNvPr name="TextBox 22" id="22"/>
          <p:cNvSpPr txBox="true"/>
          <p:nvPr/>
        </p:nvSpPr>
        <p:spPr>
          <a:xfrm rot="0">
            <a:off x="3355957" y="7704182"/>
            <a:ext cx="4532412" cy="1659255"/>
          </a:xfrm>
          <a:prstGeom prst="rect">
            <a:avLst/>
          </a:prstGeom>
        </p:spPr>
        <p:txBody>
          <a:bodyPr anchor="t" rtlCol="false" tIns="0" lIns="0" bIns="0" rIns="0">
            <a:spAutoFit/>
          </a:bodyPr>
          <a:lstStyle/>
          <a:p>
            <a:pPr algn="ctr">
              <a:lnSpc>
                <a:spcPts val="6719"/>
              </a:lnSpc>
            </a:pPr>
            <a:r>
              <a:rPr lang="en-US" sz="4800">
                <a:solidFill>
                  <a:srgbClr val="FFFFFF"/>
                </a:solidFill>
                <a:latin typeface="Open Sans Bold"/>
              </a:rPr>
              <a:t>So w</a:t>
            </a:r>
            <a:r>
              <a:rPr lang="en-US" sz="4800">
                <a:solidFill>
                  <a:srgbClr val="FFFFFF"/>
                </a:solidFill>
                <a:latin typeface="Open Sans Bold"/>
              </a:rPr>
              <a:t>e cache </a:t>
            </a:r>
          </a:p>
          <a:p>
            <a:pPr algn="ctr">
              <a:lnSpc>
                <a:spcPts val="6720"/>
              </a:lnSpc>
            </a:pPr>
            <a:r>
              <a:rPr lang="en-US" sz="4800">
                <a:solidFill>
                  <a:srgbClr val="FFFFFF"/>
                </a:solidFill>
                <a:latin typeface="Open Sans Bold"/>
              </a:rPr>
              <a:t>to compensate</a:t>
            </a:r>
          </a:p>
        </p:txBody>
      </p:sp>
      <p:grpSp>
        <p:nvGrpSpPr>
          <p:cNvPr name="Group 23" id="23"/>
          <p:cNvGrpSpPr/>
          <p:nvPr/>
        </p:nvGrpSpPr>
        <p:grpSpPr>
          <a:xfrm rot="-5400000">
            <a:off x="13776581" y="2973119"/>
            <a:ext cx="1564399" cy="1070779"/>
            <a:chOff x="0" y="0"/>
            <a:chExt cx="2707115" cy="1852930"/>
          </a:xfrm>
        </p:grpSpPr>
        <p:sp>
          <p:nvSpPr>
            <p:cNvPr name="Freeform 24" id="24"/>
            <p:cNvSpPr/>
            <p:nvPr/>
          </p:nvSpPr>
          <p:spPr>
            <a:xfrm>
              <a:off x="0" y="0"/>
              <a:ext cx="2707115" cy="1854200"/>
            </a:xfrm>
            <a:custGeom>
              <a:avLst/>
              <a:gdLst/>
              <a:ahLst/>
              <a:cxnLst/>
              <a:rect r="r" b="b" t="t" l="l"/>
              <a:pathLst>
                <a:path h="1854200" w="2707115">
                  <a:moveTo>
                    <a:pt x="2606785" y="739140"/>
                  </a:moveTo>
                  <a:lnTo>
                    <a:pt x="1686035" y="49530"/>
                  </a:lnTo>
                  <a:cubicBezTo>
                    <a:pt x="1641585" y="16510"/>
                    <a:pt x="1593325" y="0"/>
                    <a:pt x="1543795" y="0"/>
                  </a:cubicBezTo>
                  <a:cubicBezTo>
                    <a:pt x="1438385" y="0"/>
                    <a:pt x="1360915" y="81280"/>
                    <a:pt x="1360915" y="194310"/>
                  </a:cubicBezTo>
                  <a:lnTo>
                    <a:pt x="1360915" y="605790"/>
                  </a:lnTo>
                  <a:lnTo>
                    <a:pt x="313690" y="605790"/>
                  </a:lnTo>
                  <a:cubicBezTo>
                    <a:pt x="139700" y="609600"/>
                    <a:pt x="0" y="751840"/>
                    <a:pt x="0" y="927100"/>
                  </a:cubicBezTo>
                  <a:cubicBezTo>
                    <a:pt x="0" y="1102360"/>
                    <a:pt x="139700" y="1244600"/>
                    <a:pt x="313690" y="1248410"/>
                  </a:cubicBezTo>
                  <a:lnTo>
                    <a:pt x="1360915" y="1248410"/>
                  </a:lnTo>
                  <a:lnTo>
                    <a:pt x="1360915" y="1659890"/>
                  </a:lnTo>
                  <a:cubicBezTo>
                    <a:pt x="1360915" y="1772920"/>
                    <a:pt x="1438385" y="1854200"/>
                    <a:pt x="1543795" y="1854200"/>
                  </a:cubicBezTo>
                  <a:cubicBezTo>
                    <a:pt x="1593325" y="1854200"/>
                    <a:pt x="1641585" y="1836420"/>
                    <a:pt x="1686035" y="1803400"/>
                  </a:cubicBezTo>
                  <a:lnTo>
                    <a:pt x="2606785" y="1115060"/>
                  </a:lnTo>
                  <a:cubicBezTo>
                    <a:pt x="2670285" y="1066800"/>
                    <a:pt x="2707115" y="998220"/>
                    <a:pt x="2707115" y="927100"/>
                  </a:cubicBezTo>
                  <a:cubicBezTo>
                    <a:pt x="2707115" y="854710"/>
                    <a:pt x="2670285" y="787400"/>
                    <a:pt x="2606785" y="739140"/>
                  </a:cubicBezTo>
                  <a:close/>
                </a:path>
              </a:pathLst>
            </a:custGeom>
            <a:solidFill>
              <a:srgbClr val="000000"/>
            </a:solidFill>
          </p:spPr>
        </p:sp>
      </p:grpSp>
      <p:grpSp>
        <p:nvGrpSpPr>
          <p:cNvPr name="Group 25" id="25"/>
          <p:cNvGrpSpPr/>
          <p:nvPr/>
        </p:nvGrpSpPr>
        <p:grpSpPr>
          <a:xfrm rot="-5400000">
            <a:off x="13726271" y="2963594"/>
            <a:ext cx="1564399" cy="1070779"/>
            <a:chOff x="0" y="0"/>
            <a:chExt cx="2707115" cy="1852930"/>
          </a:xfrm>
        </p:grpSpPr>
        <p:sp>
          <p:nvSpPr>
            <p:cNvPr name="Freeform 26" id="26"/>
            <p:cNvSpPr/>
            <p:nvPr/>
          </p:nvSpPr>
          <p:spPr>
            <a:xfrm>
              <a:off x="0" y="0"/>
              <a:ext cx="2707115" cy="1854200"/>
            </a:xfrm>
            <a:custGeom>
              <a:avLst/>
              <a:gdLst/>
              <a:ahLst/>
              <a:cxnLst/>
              <a:rect r="r" b="b" t="t" l="l"/>
              <a:pathLst>
                <a:path h="1854200" w="2707115">
                  <a:moveTo>
                    <a:pt x="2606785" y="739140"/>
                  </a:moveTo>
                  <a:lnTo>
                    <a:pt x="1686035" y="49530"/>
                  </a:lnTo>
                  <a:cubicBezTo>
                    <a:pt x="1641585" y="16510"/>
                    <a:pt x="1593325" y="0"/>
                    <a:pt x="1543795" y="0"/>
                  </a:cubicBezTo>
                  <a:cubicBezTo>
                    <a:pt x="1438385" y="0"/>
                    <a:pt x="1360915" y="81280"/>
                    <a:pt x="1360915" y="194310"/>
                  </a:cubicBezTo>
                  <a:lnTo>
                    <a:pt x="1360915" y="605790"/>
                  </a:lnTo>
                  <a:lnTo>
                    <a:pt x="313690" y="605790"/>
                  </a:lnTo>
                  <a:cubicBezTo>
                    <a:pt x="139700" y="609600"/>
                    <a:pt x="0" y="751840"/>
                    <a:pt x="0" y="927100"/>
                  </a:cubicBezTo>
                  <a:cubicBezTo>
                    <a:pt x="0" y="1102360"/>
                    <a:pt x="139700" y="1244600"/>
                    <a:pt x="313690" y="1248410"/>
                  </a:cubicBezTo>
                  <a:lnTo>
                    <a:pt x="1360915" y="1248410"/>
                  </a:lnTo>
                  <a:lnTo>
                    <a:pt x="1360915" y="1659890"/>
                  </a:lnTo>
                  <a:cubicBezTo>
                    <a:pt x="1360915" y="1772920"/>
                    <a:pt x="1438385" y="1854200"/>
                    <a:pt x="1543795" y="1854200"/>
                  </a:cubicBezTo>
                  <a:cubicBezTo>
                    <a:pt x="1593325" y="1854200"/>
                    <a:pt x="1641585" y="1836420"/>
                    <a:pt x="1686035" y="1803400"/>
                  </a:cubicBezTo>
                  <a:lnTo>
                    <a:pt x="2606785" y="1115060"/>
                  </a:lnTo>
                  <a:cubicBezTo>
                    <a:pt x="2670285" y="1066800"/>
                    <a:pt x="2707115" y="998220"/>
                    <a:pt x="2707115" y="927100"/>
                  </a:cubicBezTo>
                  <a:cubicBezTo>
                    <a:pt x="2707115" y="854710"/>
                    <a:pt x="2670285" y="787400"/>
                    <a:pt x="2606785" y="739140"/>
                  </a:cubicBezTo>
                  <a:close/>
                </a:path>
              </a:pathLst>
            </a:custGeom>
            <a:solidFill>
              <a:srgbClr val="FFC439"/>
            </a:solidFill>
          </p:spPr>
        </p:sp>
      </p:grpSp>
      <p:pic>
        <p:nvPicPr>
          <p:cNvPr name="Picture 27" id="2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2713243" y="1525782"/>
            <a:ext cx="5817841" cy="4114800"/>
          </a:xfrm>
          <a:prstGeom prst="rect">
            <a:avLst/>
          </a:prstGeom>
        </p:spPr>
      </p:pic>
      <p:pic>
        <p:nvPicPr>
          <p:cNvPr name="Picture 28" id="28"/>
          <p:cNvPicPr>
            <a:picLocks noChangeAspect="true"/>
          </p:cNvPicPr>
          <p:nvPr/>
        </p:nvPicPr>
        <p:blipFill>
          <a:blip r:embed="rId9"/>
          <a:srcRect l="0" t="0" r="0" b="0"/>
          <a:stretch>
            <a:fillRect/>
          </a:stretch>
        </p:blipFill>
        <p:spPr>
          <a:xfrm flipH="false" flipV="false" rot="0">
            <a:off x="3694964" y="1357386"/>
            <a:ext cx="3854399" cy="3632771"/>
          </a:xfrm>
          <a:prstGeom prst="rect">
            <a:avLst/>
          </a:prstGeom>
        </p:spPr>
      </p:pic>
      <p:grpSp>
        <p:nvGrpSpPr>
          <p:cNvPr name="Group 29" id="29"/>
          <p:cNvGrpSpPr/>
          <p:nvPr/>
        </p:nvGrpSpPr>
        <p:grpSpPr>
          <a:xfrm rot="10175034">
            <a:off x="7212925" y="2752766"/>
            <a:ext cx="6703568" cy="815534"/>
            <a:chOff x="0" y="0"/>
            <a:chExt cx="15230810" cy="1852930"/>
          </a:xfrm>
        </p:grpSpPr>
        <p:sp>
          <p:nvSpPr>
            <p:cNvPr name="Freeform 30" id="30"/>
            <p:cNvSpPr/>
            <p:nvPr/>
          </p:nvSpPr>
          <p:spPr>
            <a:xfrm>
              <a:off x="0" y="0"/>
              <a:ext cx="15230810" cy="1854200"/>
            </a:xfrm>
            <a:custGeom>
              <a:avLst/>
              <a:gdLst/>
              <a:ahLst/>
              <a:cxnLst/>
              <a:rect r="r" b="b" t="t" l="l"/>
              <a:pathLst>
                <a:path h="1854200" w="15230810">
                  <a:moveTo>
                    <a:pt x="15130480" y="739140"/>
                  </a:moveTo>
                  <a:lnTo>
                    <a:pt x="14209730" y="49530"/>
                  </a:lnTo>
                  <a:cubicBezTo>
                    <a:pt x="14165280" y="16510"/>
                    <a:pt x="14117020" y="0"/>
                    <a:pt x="14067490" y="0"/>
                  </a:cubicBezTo>
                  <a:cubicBezTo>
                    <a:pt x="13962080" y="0"/>
                    <a:pt x="13884610" y="81280"/>
                    <a:pt x="13884610" y="194310"/>
                  </a:cubicBezTo>
                  <a:lnTo>
                    <a:pt x="13884610" y="605790"/>
                  </a:lnTo>
                  <a:lnTo>
                    <a:pt x="313690" y="605790"/>
                  </a:lnTo>
                  <a:cubicBezTo>
                    <a:pt x="139700" y="609600"/>
                    <a:pt x="0" y="751840"/>
                    <a:pt x="0" y="927100"/>
                  </a:cubicBezTo>
                  <a:cubicBezTo>
                    <a:pt x="0" y="1102360"/>
                    <a:pt x="139700" y="1244600"/>
                    <a:pt x="313690" y="1248410"/>
                  </a:cubicBezTo>
                  <a:lnTo>
                    <a:pt x="13884610" y="1248410"/>
                  </a:lnTo>
                  <a:lnTo>
                    <a:pt x="13884610" y="1659890"/>
                  </a:lnTo>
                  <a:cubicBezTo>
                    <a:pt x="13884610" y="1772920"/>
                    <a:pt x="13962080" y="1854200"/>
                    <a:pt x="14067490" y="1854200"/>
                  </a:cubicBezTo>
                  <a:cubicBezTo>
                    <a:pt x="14117019" y="1854200"/>
                    <a:pt x="14165280" y="1836420"/>
                    <a:pt x="14209730" y="1803400"/>
                  </a:cubicBezTo>
                  <a:lnTo>
                    <a:pt x="15130480" y="1115060"/>
                  </a:lnTo>
                  <a:cubicBezTo>
                    <a:pt x="15193980" y="1066800"/>
                    <a:pt x="15230810" y="998220"/>
                    <a:pt x="15230810" y="927100"/>
                  </a:cubicBezTo>
                  <a:cubicBezTo>
                    <a:pt x="15230810" y="854710"/>
                    <a:pt x="15193980" y="787400"/>
                    <a:pt x="15130480" y="739140"/>
                  </a:cubicBezTo>
                  <a:close/>
                </a:path>
              </a:pathLst>
            </a:custGeom>
            <a:solidFill>
              <a:srgbClr val="B61E2E"/>
            </a:solidFill>
          </p:spPr>
        </p:sp>
      </p:grpSp>
      <p:grpSp>
        <p:nvGrpSpPr>
          <p:cNvPr name="Group 31" id="31"/>
          <p:cNvGrpSpPr/>
          <p:nvPr/>
        </p:nvGrpSpPr>
        <p:grpSpPr>
          <a:xfrm rot="-687730">
            <a:off x="7208622" y="2015323"/>
            <a:ext cx="6703568" cy="815534"/>
            <a:chOff x="0" y="0"/>
            <a:chExt cx="15230810" cy="1852930"/>
          </a:xfrm>
        </p:grpSpPr>
        <p:sp>
          <p:nvSpPr>
            <p:cNvPr name="Freeform 32" id="32"/>
            <p:cNvSpPr/>
            <p:nvPr/>
          </p:nvSpPr>
          <p:spPr>
            <a:xfrm>
              <a:off x="0" y="0"/>
              <a:ext cx="15230810" cy="1854200"/>
            </a:xfrm>
            <a:custGeom>
              <a:avLst/>
              <a:gdLst/>
              <a:ahLst/>
              <a:cxnLst/>
              <a:rect r="r" b="b" t="t" l="l"/>
              <a:pathLst>
                <a:path h="1854200" w="15230810">
                  <a:moveTo>
                    <a:pt x="15130480" y="739140"/>
                  </a:moveTo>
                  <a:lnTo>
                    <a:pt x="14209730" y="49530"/>
                  </a:lnTo>
                  <a:cubicBezTo>
                    <a:pt x="14165280" y="16510"/>
                    <a:pt x="14117020" y="0"/>
                    <a:pt x="14067490" y="0"/>
                  </a:cubicBezTo>
                  <a:cubicBezTo>
                    <a:pt x="13962080" y="0"/>
                    <a:pt x="13884610" y="81280"/>
                    <a:pt x="13884610" y="194310"/>
                  </a:cubicBezTo>
                  <a:lnTo>
                    <a:pt x="13884610" y="605790"/>
                  </a:lnTo>
                  <a:lnTo>
                    <a:pt x="313690" y="605790"/>
                  </a:lnTo>
                  <a:cubicBezTo>
                    <a:pt x="139700" y="609600"/>
                    <a:pt x="0" y="751840"/>
                    <a:pt x="0" y="927100"/>
                  </a:cubicBezTo>
                  <a:cubicBezTo>
                    <a:pt x="0" y="1102360"/>
                    <a:pt x="139700" y="1244600"/>
                    <a:pt x="313690" y="1248410"/>
                  </a:cubicBezTo>
                  <a:lnTo>
                    <a:pt x="13884610" y="1248410"/>
                  </a:lnTo>
                  <a:lnTo>
                    <a:pt x="13884610" y="1659890"/>
                  </a:lnTo>
                  <a:cubicBezTo>
                    <a:pt x="13884610" y="1772920"/>
                    <a:pt x="13962080" y="1854200"/>
                    <a:pt x="14067490" y="1854200"/>
                  </a:cubicBezTo>
                  <a:cubicBezTo>
                    <a:pt x="14117019" y="1854200"/>
                    <a:pt x="14165280" y="1836420"/>
                    <a:pt x="14209730" y="1803400"/>
                  </a:cubicBezTo>
                  <a:lnTo>
                    <a:pt x="15130480" y="1115060"/>
                  </a:lnTo>
                  <a:cubicBezTo>
                    <a:pt x="15193980" y="1066800"/>
                    <a:pt x="15230810" y="998220"/>
                    <a:pt x="15230810" y="927100"/>
                  </a:cubicBezTo>
                  <a:cubicBezTo>
                    <a:pt x="15230810" y="854710"/>
                    <a:pt x="15193980" y="787400"/>
                    <a:pt x="15130480" y="739140"/>
                  </a:cubicBezTo>
                  <a:close/>
                </a:path>
              </a:pathLst>
            </a:custGeom>
            <a:solidFill>
              <a:srgbClr val="B61E2E"/>
            </a:solid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7825" r="0" b="7825"/>
          <a:stretch>
            <a:fillRect/>
          </a:stretch>
        </p:blipFill>
        <p:spPr>
          <a:xfrm>
            <a:off x="0" y="0"/>
            <a:ext cx="18288000" cy="10287000"/>
          </a:xfrm>
          <a:prstGeom prst="rect">
            <a:avLst/>
          </a:prstGeom>
        </p:spPr>
      </p:pic>
      <p:grpSp>
        <p:nvGrpSpPr>
          <p:cNvPr name="Group 3" id="3"/>
          <p:cNvGrpSpPr/>
          <p:nvPr/>
        </p:nvGrpSpPr>
        <p:grpSpPr>
          <a:xfrm rot="0">
            <a:off x="6229796" y="6532494"/>
            <a:ext cx="12366141" cy="3120274"/>
            <a:chOff x="0" y="0"/>
            <a:chExt cx="4183114" cy="1055500"/>
          </a:xfrm>
        </p:grpSpPr>
        <p:sp>
          <p:nvSpPr>
            <p:cNvPr name="Freeform 4" id="4"/>
            <p:cNvSpPr/>
            <p:nvPr/>
          </p:nvSpPr>
          <p:spPr>
            <a:xfrm>
              <a:off x="0" y="0"/>
              <a:ext cx="4183114" cy="1055500"/>
            </a:xfrm>
            <a:custGeom>
              <a:avLst/>
              <a:gdLst/>
              <a:ahLst/>
              <a:cxnLst/>
              <a:rect r="r" b="b" t="t" l="l"/>
              <a:pathLst>
                <a:path h="1055500" w="4183114">
                  <a:moveTo>
                    <a:pt x="4058654" y="1055500"/>
                  </a:moveTo>
                  <a:lnTo>
                    <a:pt x="124460" y="1055500"/>
                  </a:lnTo>
                  <a:cubicBezTo>
                    <a:pt x="55880" y="1055500"/>
                    <a:pt x="0" y="999620"/>
                    <a:pt x="0" y="931040"/>
                  </a:cubicBezTo>
                  <a:lnTo>
                    <a:pt x="0" y="124460"/>
                  </a:lnTo>
                  <a:cubicBezTo>
                    <a:pt x="0" y="55880"/>
                    <a:pt x="55880" y="0"/>
                    <a:pt x="124460" y="0"/>
                  </a:cubicBezTo>
                  <a:lnTo>
                    <a:pt x="4058654" y="0"/>
                  </a:lnTo>
                  <a:cubicBezTo>
                    <a:pt x="4127234" y="0"/>
                    <a:pt x="4183114" y="55880"/>
                    <a:pt x="4183114" y="124460"/>
                  </a:cubicBezTo>
                  <a:lnTo>
                    <a:pt x="4183114" y="931040"/>
                  </a:lnTo>
                  <a:cubicBezTo>
                    <a:pt x="4183114" y="999620"/>
                    <a:pt x="4127234" y="1055500"/>
                    <a:pt x="4058654" y="1055500"/>
                  </a:cubicBezTo>
                  <a:close/>
                </a:path>
              </a:pathLst>
            </a:custGeom>
            <a:solidFill>
              <a:srgbClr val="FFFFFF">
                <a:alpha val="91765"/>
              </a:srgbClr>
            </a:solidFill>
          </p:spPr>
        </p:sp>
      </p:grpSp>
      <p:sp>
        <p:nvSpPr>
          <p:cNvPr name="TextBox 5" id="5"/>
          <p:cNvSpPr txBox="true"/>
          <p:nvPr/>
        </p:nvSpPr>
        <p:spPr>
          <a:xfrm rot="0">
            <a:off x="6733123" y="6972872"/>
            <a:ext cx="11149938" cy="2239518"/>
          </a:xfrm>
          <a:prstGeom prst="rect">
            <a:avLst/>
          </a:prstGeom>
        </p:spPr>
        <p:txBody>
          <a:bodyPr anchor="t" rtlCol="false" tIns="0" lIns="0" bIns="0" rIns="0">
            <a:spAutoFit/>
          </a:bodyPr>
          <a:lstStyle/>
          <a:p>
            <a:pPr>
              <a:lnSpc>
                <a:spcPts val="8855"/>
              </a:lnSpc>
            </a:pPr>
            <a:r>
              <a:rPr lang="en-US" spc="-215" sz="7199">
                <a:solidFill>
                  <a:srgbClr val="3D4248"/>
                </a:solidFill>
                <a:latin typeface="Open Sans"/>
              </a:rPr>
              <a:t>the app and database were </a:t>
            </a:r>
          </a:p>
          <a:p>
            <a:pPr>
              <a:lnSpc>
                <a:spcPts val="8855"/>
              </a:lnSpc>
            </a:pPr>
            <a:r>
              <a:rPr lang="en-US" spc="-215" sz="7199">
                <a:solidFill>
                  <a:srgbClr val="3D4248"/>
                </a:solidFill>
                <a:latin typeface="Open Sans"/>
              </a:rPr>
              <a:t>not even on the server?</a:t>
            </a:r>
          </a:p>
        </p:txBody>
      </p:sp>
      <p:sp>
        <p:nvSpPr>
          <p:cNvPr name="TextBox 6" id="6"/>
          <p:cNvSpPr txBox="true"/>
          <p:nvPr/>
        </p:nvSpPr>
        <p:spPr>
          <a:xfrm rot="0">
            <a:off x="369689" y="9739547"/>
            <a:ext cx="1318022" cy="297180"/>
          </a:xfrm>
          <a:prstGeom prst="rect">
            <a:avLst/>
          </a:prstGeom>
        </p:spPr>
        <p:txBody>
          <a:bodyPr anchor="t" rtlCol="false" tIns="0" lIns="0" bIns="0" rIns="0">
            <a:spAutoFit/>
          </a:bodyPr>
          <a:lstStyle/>
          <a:p>
            <a:pPr algn="ctr">
              <a:lnSpc>
                <a:spcPts val="2520"/>
              </a:lnSpc>
            </a:pPr>
            <a:r>
              <a:rPr lang="en-US" sz="1800">
                <a:solidFill>
                  <a:srgbClr val="FFFFFF"/>
                </a:solidFill>
                <a:latin typeface="Open Sans Light"/>
              </a:rPr>
              <a:t>Canva clipart</a:t>
            </a:r>
          </a:p>
        </p:txBody>
      </p:sp>
      <p:sp>
        <p:nvSpPr>
          <p:cNvPr name="TextBox 7" id="7"/>
          <p:cNvSpPr txBox="true"/>
          <p:nvPr/>
        </p:nvSpPr>
        <p:spPr>
          <a:xfrm rot="0">
            <a:off x="6733271" y="3290746"/>
            <a:ext cx="11410355" cy="3241748"/>
          </a:xfrm>
          <a:prstGeom prst="rect">
            <a:avLst/>
          </a:prstGeom>
        </p:spPr>
        <p:txBody>
          <a:bodyPr anchor="t" rtlCol="false" tIns="0" lIns="0" bIns="0" rIns="0">
            <a:spAutoFit/>
          </a:bodyPr>
          <a:lstStyle/>
          <a:p>
            <a:pPr algn="ctr">
              <a:lnSpc>
                <a:spcPts val="26595"/>
              </a:lnSpc>
              <a:spcBef>
                <a:spcPct val="0"/>
              </a:spcBef>
            </a:pPr>
            <a:r>
              <a:rPr lang="en-US" sz="18997">
                <a:solidFill>
                  <a:srgbClr val="FFFFFF">
                    <a:alpha val="86667"/>
                  </a:srgbClr>
                </a:solidFill>
                <a:latin typeface="Open Sans Bold"/>
              </a:rPr>
              <a:t>What if...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1993797" y="-117096"/>
            <a:ext cx="14300407" cy="10521192"/>
          </a:xfrm>
          <a:prstGeom prst="rect">
            <a:avLst/>
          </a:prstGeom>
        </p:spPr>
      </p:pic>
      <p:sp>
        <p:nvSpPr>
          <p:cNvPr name="TextBox 3" id="3"/>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 is a static site generator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4409718" y="304977"/>
            <a:ext cx="13878282" cy="10210623"/>
          </a:xfrm>
          <a:prstGeom prst="rect">
            <a:avLst/>
          </a:prstGeom>
        </p:spPr>
      </p:pic>
      <p:sp>
        <p:nvSpPr>
          <p:cNvPr name="TextBox 3" id="3"/>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4" id="4"/>
          <p:cNvSpPr txBox="true"/>
          <p:nvPr/>
        </p:nvSpPr>
        <p:spPr>
          <a:xfrm rot="0">
            <a:off x="516681" y="1832602"/>
            <a:ext cx="3678263" cy="2742555"/>
          </a:xfrm>
          <a:prstGeom prst="rect">
            <a:avLst/>
          </a:prstGeom>
        </p:spPr>
        <p:txBody>
          <a:bodyPr anchor="t" rtlCol="false" tIns="0" lIns="0" bIns="0" rIns="0">
            <a:spAutoFit/>
          </a:bodyPr>
          <a:lstStyle/>
          <a:p>
            <a:pPr algn="ctr">
              <a:lnSpc>
                <a:spcPts val="5841"/>
              </a:lnSpc>
            </a:pPr>
            <a:r>
              <a:rPr lang="en-US" sz="4868">
                <a:solidFill>
                  <a:srgbClr val="000000"/>
                </a:solidFill>
                <a:latin typeface="Open Sans Bold"/>
              </a:rPr>
              <a:t>T</a:t>
            </a:r>
            <a:r>
              <a:rPr lang="en-US" sz="4868">
                <a:solidFill>
                  <a:srgbClr val="000000"/>
                </a:solidFill>
                <a:latin typeface="Open Sans Bold"/>
              </a:rPr>
              <a:t>extual content </a:t>
            </a:r>
          </a:p>
          <a:p>
            <a:pPr algn="ctr">
              <a:lnSpc>
                <a:spcPts val="5321"/>
              </a:lnSpc>
            </a:pPr>
            <a:r>
              <a:rPr lang="en-US" sz="3800">
                <a:solidFill>
                  <a:srgbClr val="000000"/>
                </a:solidFill>
                <a:latin typeface="Open Sans"/>
              </a:rPr>
              <a:t>Markdown, CSV, HTML, &amp; JSON</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584908" y="1254735"/>
            <a:ext cx="5020706" cy="3888765"/>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9522" t="5764" r="3966" b="19941"/>
          <a:stretch>
            <a:fillRect/>
          </a:stretch>
        </p:blipFill>
        <p:spPr>
          <a:xfrm>
            <a:off x="0" y="0"/>
            <a:ext cx="18288000" cy="10287000"/>
          </a:xfrm>
          <a:prstGeom prst="rect">
            <a:avLst/>
          </a:prstGeom>
        </p:spPr>
      </p:pic>
      <p:grpSp>
        <p:nvGrpSpPr>
          <p:cNvPr name="Group 3" id="3"/>
          <p:cNvGrpSpPr/>
          <p:nvPr/>
        </p:nvGrpSpPr>
        <p:grpSpPr>
          <a:xfrm rot="0">
            <a:off x="3608130" y="8586628"/>
            <a:ext cx="11978899" cy="3967755"/>
            <a:chOff x="0" y="0"/>
            <a:chExt cx="1993789" cy="660400"/>
          </a:xfrm>
        </p:grpSpPr>
        <p:sp>
          <p:nvSpPr>
            <p:cNvPr name="Freeform 4" id="4"/>
            <p:cNvSpPr/>
            <p:nvPr/>
          </p:nvSpPr>
          <p:spPr>
            <a:xfrm>
              <a:off x="0" y="0"/>
              <a:ext cx="1993789" cy="660400"/>
            </a:xfrm>
            <a:custGeom>
              <a:avLst/>
              <a:gdLst/>
              <a:ahLst/>
              <a:cxnLst/>
              <a:rect r="r" b="b" t="t" l="l"/>
              <a:pathLst>
                <a:path h="660400" w="1993789">
                  <a:moveTo>
                    <a:pt x="1869329" y="660400"/>
                  </a:moveTo>
                  <a:lnTo>
                    <a:pt x="124460" y="660400"/>
                  </a:lnTo>
                  <a:cubicBezTo>
                    <a:pt x="55880" y="660400"/>
                    <a:pt x="0" y="604520"/>
                    <a:pt x="0" y="535940"/>
                  </a:cubicBezTo>
                  <a:lnTo>
                    <a:pt x="0" y="124460"/>
                  </a:lnTo>
                  <a:cubicBezTo>
                    <a:pt x="0" y="55880"/>
                    <a:pt x="55880" y="0"/>
                    <a:pt x="124460" y="0"/>
                  </a:cubicBezTo>
                  <a:lnTo>
                    <a:pt x="1869329" y="0"/>
                  </a:lnTo>
                  <a:cubicBezTo>
                    <a:pt x="1937909" y="0"/>
                    <a:pt x="1993789" y="55880"/>
                    <a:pt x="1993789" y="124460"/>
                  </a:cubicBezTo>
                  <a:lnTo>
                    <a:pt x="1993789" y="535940"/>
                  </a:lnTo>
                  <a:cubicBezTo>
                    <a:pt x="1993789" y="604520"/>
                    <a:pt x="1937909" y="660400"/>
                    <a:pt x="1869329" y="660400"/>
                  </a:cubicBezTo>
                  <a:close/>
                </a:path>
              </a:pathLst>
            </a:custGeom>
            <a:solidFill>
              <a:srgbClr val="B61E2E">
                <a:alpha val="68627"/>
              </a:srgbClr>
            </a:solidFill>
          </p:spPr>
        </p:sp>
      </p:grpSp>
      <p:sp>
        <p:nvSpPr>
          <p:cNvPr name="TextBox 5" id="5"/>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6" id="6"/>
          <p:cNvSpPr txBox="true"/>
          <p:nvPr/>
        </p:nvSpPr>
        <p:spPr>
          <a:xfrm rot="0">
            <a:off x="3608130" y="8910304"/>
            <a:ext cx="11981692" cy="1009650"/>
          </a:xfrm>
          <a:prstGeom prst="rect">
            <a:avLst/>
          </a:prstGeom>
        </p:spPr>
        <p:txBody>
          <a:bodyPr anchor="t" rtlCol="false" tIns="0" lIns="0" bIns="0" rIns="0">
            <a:spAutoFit/>
          </a:bodyPr>
          <a:lstStyle/>
          <a:p>
            <a:pPr algn="ctr">
              <a:lnSpc>
                <a:spcPts val="8399"/>
              </a:lnSpc>
            </a:pPr>
            <a:r>
              <a:rPr lang="en-US" sz="5999">
                <a:solidFill>
                  <a:srgbClr val="FFFFFF"/>
                </a:solidFill>
                <a:latin typeface="Open Sans Bold"/>
              </a:rPr>
              <a:t>Content + metadata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4409718" y="-24560"/>
            <a:ext cx="13878282" cy="10210623"/>
          </a:xfrm>
          <a:prstGeom prst="rect">
            <a:avLst/>
          </a:prstGeom>
        </p:spPr>
      </p:pic>
      <p:sp>
        <p:nvSpPr>
          <p:cNvPr name="TextBox 3" id="3"/>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4" id="4"/>
          <p:cNvSpPr txBox="true"/>
          <p:nvPr/>
        </p:nvSpPr>
        <p:spPr>
          <a:xfrm rot="0">
            <a:off x="686290" y="1666501"/>
            <a:ext cx="3637703" cy="2028825"/>
          </a:xfrm>
          <a:prstGeom prst="rect">
            <a:avLst/>
          </a:prstGeom>
        </p:spPr>
        <p:txBody>
          <a:bodyPr anchor="t" rtlCol="false" tIns="0" lIns="0" bIns="0" rIns="0">
            <a:spAutoFit/>
          </a:bodyPr>
          <a:lstStyle/>
          <a:p>
            <a:pPr algn="ctr">
              <a:lnSpc>
                <a:spcPts val="5350"/>
              </a:lnSpc>
            </a:pPr>
            <a:r>
              <a:rPr lang="en-US" sz="4458">
                <a:solidFill>
                  <a:srgbClr val="000000"/>
                </a:solidFill>
                <a:latin typeface="Open Sans Extra Bold"/>
              </a:rPr>
              <a:t>C</a:t>
            </a:r>
            <a:r>
              <a:rPr lang="en-US" sz="4458">
                <a:solidFill>
                  <a:srgbClr val="000000"/>
                </a:solidFill>
                <a:latin typeface="Open Sans Extra Bold"/>
              </a:rPr>
              <a:t>ontent is run through templates</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8838506" y="736531"/>
            <a:ext cx="5020706" cy="3888765"/>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7265" t="10792" r="16097" b="23393"/>
          <a:stretch>
            <a:fillRect/>
          </a:stretch>
        </p:blipFill>
        <p:spPr>
          <a:xfrm>
            <a:off x="0" y="0"/>
            <a:ext cx="18288000" cy="10287000"/>
          </a:xfrm>
          <a:prstGeom prst="rect">
            <a:avLst/>
          </a:prstGeom>
        </p:spPr>
      </p:pic>
      <p:grpSp>
        <p:nvGrpSpPr>
          <p:cNvPr name="Group 3" id="3"/>
          <p:cNvGrpSpPr/>
          <p:nvPr/>
        </p:nvGrpSpPr>
        <p:grpSpPr>
          <a:xfrm rot="0">
            <a:off x="5996951" y="7998556"/>
            <a:ext cx="11978899" cy="4615069"/>
            <a:chOff x="0" y="0"/>
            <a:chExt cx="1993789" cy="768140"/>
          </a:xfrm>
        </p:grpSpPr>
        <p:sp>
          <p:nvSpPr>
            <p:cNvPr name="Freeform 4" id="4"/>
            <p:cNvSpPr/>
            <p:nvPr/>
          </p:nvSpPr>
          <p:spPr>
            <a:xfrm>
              <a:off x="0" y="0"/>
              <a:ext cx="1993789" cy="768140"/>
            </a:xfrm>
            <a:custGeom>
              <a:avLst/>
              <a:gdLst/>
              <a:ahLst/>
              <a:cxnLst/>
              <a:rect r="r" b="b" t="t" l="l"/>
              <a:pathLst>
                <a:path h="768140" w="1993789">
                  <a:moveTo>
                    <a:pt x="1869329" y="768140"/>
                  </a:moveTo>
                  <a:lnTo>
                    <a:pt x="124460" y="768140"/>
                  </a:lnTo>
                  <a:cubicBezTo>
                    <a:pt x="55880" y="768140"/>
                    <a:pt x="0" y="712260"/>
                    <a:pt x="0" y="643680"/>
                  </a:cubicBezTo>
                  <a:lnTo>
                    <a:pt x="0" y="124460"/>
                  </a:lnTo>
                  <a:cubicBezTo>
                    <a:pt x="0" y="55880"/>
                    <a:pt x="55880" y="0"/>
                    <a:pt x="124460" y="0"/>
                  </a:cubicBezTo>
                  <a:lnTo>
                    <a:pt x="1869329" y="0"/>
                  </a:lnTo>
                  <a:cubicBezTo>
                    <a:pt x="1937909" y="0"/>
                    <a:pt x="1993789" y="55880"/>
                    <a:pt x="1993789" y="124460"/>
                  </a:cubicBezTo>
                  <a:lnTo>
                    <a:pt x="1993789" y="643680"/>
                  </a:lnTo>
                  <a:cubicBezTo>
                    <a:pt x="1993789" y="712260"/>
                    <a:pt x="1937909" y="768140"/>
                    <a:pt x="1869329" y="768140"/>
                  </a:cubicBezTo>
                  <a:close/>
                </a:path>
              </a:pathLst>
            </a:custGeom>
            <a:solidFill>
              <a:srgbClr val="B61E2E">
                <a:alpha val="71765"/>
              </a:srgbClr>
            </a:solidFill>
          </p:spPr>
        </p:sp>
      </p:grpSp>
      <p:grpSp>
        <p:nvGrpSpPr>
          <p:cNvPr name="Group 5" id="5"/>
          <p:cNvGrpSpPr/>
          <p:nvPr/>
        </p:nvGrpSpPr>
        <p:grpSpPr>
          <a:xfrm rot="0">
            <a:off x="1276350" y="1762125"/>
            <a:ext cx="11782425" cy="1471710"/>
            <a:chOff x="0" y="0"/>
            <a:chExt cx="7195994" cy="898832"/>
          </a:xfrm>
        </p:grpSpPr>
        <p:sp>
          <p:nvSpPr>
            <p:cNvPr name="Freeform 6" id="6"/>
            <p:cNvSpPr/>
            <p:nvPr/>
          </p:nvSpPr>
          <p:spPr>
            <a:xfrm>
              <a:off x="0" y="0"/>
              <a:ext cx="7195994" cy="898832"/>
            </a:xfrm>
            <a:custGeom>
              <a:avLst/>
              <a:gdLst/>
              <a:ahLst/>
              <a:cxnLst/>
              <a:rect r="r" b="b" t="t" l="l"/>
              <a:pathLst>
                <a:path h="898832" w="7195994">
                  <a:moveTo>
                    <a:pt x="7071533" y="59690"/>
                  </a:moveTo>
                  <a:cubicBezTo>
                    <a:pt x="7107093" y="59690"/>
                    <a:pt x="7136304" y="88900"/>
                    <a:pt x="7136304" y="124460"/>
                  </a:cubicBezTo>
                  <a:lnTo>
                    <a:pt x="7136304" y="774372"/>
                  </a:lnTo>
                  <a:cubicBezTo>
                    <a:pt x="7136304" y="809932"/>
                    <a:pt x="7107093" y="839142"/>
                    <a:pt x="7071533" y="839142"/>
                  </a:cubicBezTo>
                  <a:lnTo>
                    <a:pt x="124460" y="839142"/>
                  </a:lnTo>
                  <a:cubicBezTo>
                    <a:pt x="88900" y="839142"/>
                    <a:pt x="59690" y="809932"/>
                    <a:pt x="59690" y="774372"/>
                  </a:cubicBezTo>
                  <a:lnTo>
                    <a:pt x="59690" y="124460"/>
                  </a:lnTo>
                  <a:cubicBezTo>
                    <a:pt x="59690" y="88900"/>
                    <a:pt x="88900" y="59690"/>
                    <a:pt x="124460" y="59690"/>
                  </a:cubicBezTo>
                  <a:lnTo>
                    <a:pt x="7071533" y="59690"/>
                  </a:lnTo>
                  <a:moveTo>
                    <a:pt x="7071533" y="0"/>
                  </a:moveTo>
                  <a:lnTo>
                    <a:pt x="124460" y="0"/>
                  </a:lnTo>
                  <a:cubicBezTo>
                    <a:pt x="55880" y="0"/>
                    <a:pt x="0" y="55880"/>
                    <a:pt x="0" y="124460"/>
                  </a:cubicBezTo>
                  <a:lnTo>
                    <a:pt x="0" y="774372"/>
                  </a:lnTo>
                  <a:cubicBezTo>
                    <a:pt x="0" y="842952"/>
                    <a:pt x="55880" y="898832"/>
                    <a:pt x="124460" y="898832"/>
                  </a:cubicBezTo>
                  <a:lnTo>
                    <a:pt x="7071533" y="898832"/>
                  </a:lnTo>
                  <a:cubicBezTo>
                    <a:pt x="7140114" y="898832"/>
                    <a:pt x="7195994" y="842952"/>
                    <a:pt x="7195994" y="774372"/>
                  </a:cubicBezTo>
                  <a:lnTo>
                    <a:pt x="7195994" y="124460"/>
                  </a:lnTo>
                  <a:cubicBezTo>
                    <a:pt x="7195993" y="55880"/>
                    <a:pt x="7140114" y="0"/>
                    <a:pt x="7071533" y="0"/>
                  </a:cubicBezTo>
                  <a:close/>
                </a:path>
              </a:pathLst>
            </a:custGeom>
            <a:solidFill>
              <a:srgbClr val="FF2A2A"/>
            </a:solidFill>
          </p:spPr>
        </p:sp>
      </p:grpSp>
      <p:sp>
        <p:nvSpPr>
          <p:cNvPr name="TextBox 7" id="7"/>
          <p:cNvSpPr txBox="true"/>
          <p:nvPr/>
        </p:nvSpPr>
        <p:spPr>
          <a:xfrm rot="0">
            <a:off x="5996951" y="8278554"/>
            <a:ext cx="11978899" cy="1711452"/>
          </a:xfrm>
          <a:prstGeom prst="rect">
            <a:avLst/>
          </a:prstGeom>
        </p:spPr>
        <p:txBody>
          <a:bodyPr anchor="t" rtlCol="false" tIns="0" lIns="0" bIns="0" rIns="0">
            <a:spAutoFit/>
          </a:bodyPr>
          <a:lstStyle/>
          <a:p>
            <a:pPr algn="ctr">
              <a:lnSpc>
                <a:spcPts val="6803"/>
              </a:lnSpc>
            </a:pPr>
            <a:r>
              <a:rPr lang="en-US" sz="5399">
                <a:solidFill>
                  <a:srgbClr val="FFFFFF"/>
                </a:solidFill>
                <a:latin typeface="Open Sans Bold"/>
              </a:rPr>
              <a:t>Loops and conditionals </a:t>
            </a:r>
          </a:p>
          <a:p>
            <a:pPr algn="ctr">
              <a:lnSpc>
                <a:spcPts val="6803"/>
              </a:lnSpc>
            </a:pPr>
            <a:r>
              <a:rPr lang="en-US" sz="5399">
                <a:solidFill>
                  <a:srgbClr val="FFFFFF"/>
                </a:solidFill>
                <a:latin typeface="Open Sans Bold"/>
              </a:rPr>
              <a:t>provide ample flexibility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5642" b="17657"/>
          <a:stretch>
            <a:fillRect/>
          </a:stretch>
        </p:blipFill>
        <p:spPr>
          <a:xfrm>
            <a:off x="0" y="0"/>
            <a:ext cx="18288000" cy="10287000"/>
          </a:xfrm>
          <a:prstGeom prst="rect">
            <a:avLst/>
          </a:prstGeom>
        </p:spPr>
      </p:pic>
      <p:grpSp>
        <p:nvGrpSpPr>
          <p:cNvPr name="Group 3" id="3"/>
          <p:cNvGrpSpPr/>
          <p:nvPr/>
        </p:nvGrpSpPr>
        <p:grpSpPr>
          <a:xfrm rot="0">
            <a:off x="157455" y="4243157"/>
            <a:ext cx="11398480" cy="2145632"/>
            <a:chOff x="0" y="0"/>
            <a:chExt cx="3755032" cy="706841"/>
          </a:xfrm>
        </p:grpSpPr>
        <p:sp>
          <p:nvSpPr>
            <p:cNvPr name="Freeform 4" id="4"/>
            <p:cNvSpPr/>
            <p:nvPr/>
          </p:nvSpPr>
          <p:spPr>
            <a:xfrm>
              <a:off x="0" y="0"/>
              <a:ext cx="3755032" cy="706841"/>
            </a:xfrm>
            <a:custGeom>
              <a:avLst/>
              <a:gdLst/>
              <a:ahLst/>
              <a:cxnLst/>
              <a:rect r="r" b="b" t="t" l="l"/>
              <a:pathLst>
                <a:path h="706841" w="3755032">
                  <a:moveTo>
                    <a:pt x="3630572" y="59690"/>
                  </a:moveTo>
                  <a:cubicBezTo>
                    <a:pt x="3666132" y="59690"/>
                    <a:pt x="3695342" y="88900"/>
                    <a:pt x="3695342" y="124460"/>
                  </a:cubicBezTo>
                  <a:lnTo>
                    <a:pt x="3695342" y="582381"/>
                  </a:lnTo>
                  <a:cubicBezTo>
                    <a:pt x="3695342" y="617941"/>
                    <a:pt x="3666132" y="647151"/>
                    <a:pt x="3630572" y="647151"/>
                  </a:cubicBezTo>
                  <a:lnTo>
                    <a:pt x="124460" y="647151"/>
                  </a:lnTo>
                  <a:cubicBezTo>
                    <a:pt x="88900" y="647151"/>
                    <a:pt x="59690" y="617941"/>
                    <a:pt x="59690" y="582381"/>
                  </a:cubicBezTo>
                  <a:lnTo>
                    <a:pt x="59690" y="124460"/>
                  </a:lnTo>
                  <a:cubicBezTo>
                    <a:pt x="59690" y="88900"/>
                    <a:pt x="88900" y="59690"/>
                    <a:pt x="124460" y="59690"/>
                  </a:cubicBezTo>
                  <a:lnTo>
                    <a:pt x="3630572" y="59690"/>
                  </a:lnTo>
                  <a:moveTo>
                    <a:pt x="3630572" y="0"/>
                  </a:moveTo>
                  <a:lnTo>
                    <a:pt x="124460" y="0"/>
                  </a:lnTo>
                  <a:cubicBezTo>
                    <a:pt x="55880" y="0"/>
                    <a:pt x="0" y="55880"/>
                    <a:pt x="0" y="124460"/>
                  </a:cubicBezTo>
                  <a:lnTo>
                    <a:pt x="0" y="582381"/>
                  </a:lnTo>
                  <a:cubicBezTo>
                    <a:pt x="0" y="650961"/>
                    <a:pt x="55880" y="706841"/>
                    <a:pt x="124460" y="706841"/>
                  </a:cubicBezTo>
                  <a:lnTo>
                    <a:pt x="3630573" y="706841"/>
                  </a:lnTo>
                  <a:cubicBezTo>
                    <a:pt x="3699153" y="706841"/>
                    <a:pt x="3755032" y="650961"/>
                    <a:pt x="3755032" y="582381"/>
                  </a:cubicBezTo>
                  <a:lnTo>
                    <a:pt x="3755032" y="124460"/>
                  </a:lnTo>
                  <a:cubicBezTo>
                    <a:pt x="3755032" y="55880"/>
                    <a:pt x="3699153" y="0"/>
                    <a:pt x="3630572" y="0"/>
                  </a:cubicBezTo>
                  <a:close/>
                </a:path>
              </a:pathLst>
            </a:custGeom>
            <a:solidFill>
              <a:srgbClr val="EF3220">
                <a:alpha val="81961"/>
              </a:srgbClr>
            </a:solidFill>
          </p:spPr>
        </p:sp>
      </p:grpSp>
      <p:grpSp>
        <p:nvGrpSpPr>
          <p:cNvPr name="Group 5" id="5"/>
          <p:cNvGrpSpPr/>
          <p:nvPr/>
        </p:nvGrpSpPr>
        <p:grpSpPr>
          <a:xfrm rot="0">
            <a:off x="7039170" y="1751107"/>
            <a:ext cx="6169269" cy="1115815"/>
            <a:chOff x="0" y="0"/>
            <a:chExt cx="2426019" cy="438786"/>
          </a:xfrm>
        </p:grpSpPr>
        <p:sp>
          <p:nvSpPr>
            <p:cNvPr name="Freeform 6" id="6"/>
            <p:cNvSpPr/>
            <p:nvPr/>
          </p:nvSpPr>
          <p:spPr>
            <a:xfrm>
              <a:off x="0" y="0"/>
              <a:ext cx="2426019" cy="438786"/>
            </a:xfrm>
            <a:custGeom>
              <a:avLst/>
              <a:gdLst/>
              <a:ahLst/>
              <a:cxnLst/>
              <a:rect r="r" b="b" t="t" l="l"/>
              <a:pathLst>
                <a:path h="438786" w="2426019">
                  <a:moveTo>
                    <a:pt x="2301559" y="59690"/>
                  </a:moveTo>
                  <a:cubicBezTo>
                    <a:pt x="2337119" y="59690"/>
                    <a:pt x="2366329" y="88900"/>
                    <a:pt x="2366329" y="124460"/>
                  </a:cubicBezTo>
                  <a:lnTo>
                    <a:pt x="2366329" y="314326"/>
                  </a:lnTo>
                  <a:cubicBezTo>
                    <a:pt x="2366329" y="349886"/>
                    <a:pt x="2337119" y="379096"/>
                    <a:pt x="2301559" y="379096"/>
                  </a:cubicBezTo>
                  <a:lnTo>
                    <a:pt x="124460" y="379096"/>
                  </a:lnTo>
                  <a:cubicBezTo>
                    <a:pt x="88900" y="379096"/>
                    <a:pt x="59690" y="349886"/>
                    <a:pt x="59690" y="314326"/>
                  </a:cubicBezTo>
                  <a:lnTo>
                    <a:pt x="59690" y="124460"/>
                  </a:lnTo>
                  <a:cubicBezTo>
                    <a:pt x="59690" y="88900"/>
                    <a:pt x="88900" y="59690"/>
                    <a:pt x="124460" y="59690"/>
                  </a:cubicBezTo>
                  <a:lnTo>
                    <a:pt x="2301559" y="59690"/>
                  </a:lnTo>
                  <a:moveTo>
                    <a:pt x="2301559" y="0"/>
                  </a:moveTo>
                  <a:lnTo>
                    <a:pt x="124460" y="0"/>
                  </a:lnTo>
                  <a:cubicBezTo>
                    <a:pt x="55880" y="0"/>
                    <a:pt x="0" y="55880"/>
                    <a:pt x="0" y="124460"/>
                  </a:cubicBezTo>
                  <a:lnTo>
                    <a:pt x="0" y="314326"/>
                  </a:lnTo>
                  <a:cubicBezTo>
                    <a:pt x="0" y="382906"/>
                    <a:pt x="55880" y="438786"/>
                    <a:pt x="124460" y="438786"/>
                  </a:cubicBezTo>
                  <a:lnTo>
                    <a:pt x="2301559" y="438786"/>
                  </a:lnTo>
                  <a:cubicBezTo>
                    <a:pt x="2370139" y="438786"/>
                    <a:pt x="2426019" y="382906"/>
                    <a:pt x="2426019" y="314326"/>
                  </a:cubicBezTo>
                  <a:lnTo>
                    <a:pt x="2426019" y="124460"/>
                  </a:lnTo>
                  <a:cubicBezTo>
                    <a:pt x="2426019" y="55880"/>
                    <a:pt x="2370139" y="0"/>
                    <a:pt x="2301559" y="0"/>
                  </a:cubicBezTo>
                  <a:close/>
                </a:path>
              </a:pathLst>
            </a:custGeom>
            <a:solidFill>
              <a:srgbClr val="EF3220">
                <a:alpha val="81961"/>
              </a:srgbClr>
            </a:solidFill>
          </p:spPr>
        </p:sp>
      </p:grpSp>
      <p:grpSp>
        <p:nvGrpSpPr>
          <p:cNvPr name="Group 7" id="7"/>
          <p:cNvGrpSpPr/>
          <p:nvPr/>
        </p:nvGrpSpPr>
        <p:grpSpPr>
          <a:xfrm rot="0">
            <a:off x="4892051" y="8474611"/>
            <a:ext cx="13083799" cy="3967755"/>
            <a:chOff x="0" y="0"/>
            <a:chExt cx="2177690" cy="660400"/>
          </a:xfrm>
        </p:grpSpPr>
        <p:sp>
          <p:nvSpPr>
            <p:cNvPr name="Freeform 8" id="8"/>
            <p:cNvSpPr/>
            <p:nvPr/>
          </p:nvSpPr>
          <p:spPr>
            <a:xfrm>
              <a:off x="0" y="0"/>
              <a:ext cx="2177690" cy="660400"/>
            </a:xfrm>
            <a:custGeom>
              <a:avLst/>
              <a:gdLst/>
              <a:ahLst/>
              <a:cxnLst/>
              <a:rect r="r" b="b" t="t" l="l"/>
              <a:pathLst>
                <a:path h="660400" w="2177690">
                  <a:moveTo>
                    <a:pt x="2053230" y="660400"/>
                  </a:moveTo>
                  <a:lnTo>
                    <a:pt x="124460" y="660400"/>
                  </a:lnTo>
                  <a:cubicBezTo>
                    <a:pt x="55880" y="660400"/>
                    <a:pt x="0" y="604520"/>
                    <a:pt x="0" y="535940"/>
                  </a:cubicBezTo>
                  <a:lnTo>
                    <a:pt x="0" y="124460"/>
                  </a:lnTo>
                  <a:cubicBezTo>
                    <a:pt x="0" y="55880"/>
                    <a:pt x="55880" y="0"/>
                    <a:pt x="124460" y="0"/>
                  </a:cubicBezTo>
                  <a:lnTo>
                    <a:pt x="2053230" y="0"/>
                  </a:lnTo>
                  <a:cubicBezTo>
                    <a:pt x="2121810" y="0"/>
                    <a:pt x="2177690" y="55880"/>
                    <a:pt x="2177690" y="124460"/>
                  </a:cubicBezTo>
                  <a:lnTo>
                    <a:pt x="2177690" y="535940"/>
                  </a:lnTo>
                  <a:cubicBezTo>
                    <a:pt x="2177690" y="604520"/>
                    <a:pt x="2121810" y="660400"/>
                    <a:pt x="2053230" y="660400"/>
                  </a:cubicBezTo>
                  <a:close/>
                </a:path>
              </a:pathLst>
            </a:custGeom>
            <a:solidFill>
              <a:srgbClr val="B61E2E">
                <a:alpha val="76863"/>
              </a:srgbClr>
            </a:solidFill>
          </p:spPr>
        </p:sp>
      </p:grpSp>
      <p:sp>
        <p:nvSpPr>
          <p:cNvPr name="TextBox 9" id="9"/>
          <p:cNvSpPr txBox="true"/>
          <p:nvPr/>
        </p:nvSpPr>
        <p:spPr>
          <a:xfrm rot="0">
            <a:off x="4892051" y="8914765"/>
            <a:ext cx="13083799" cy="887095"/>
          </a:xfrm>
          <a:prstGeom prst="rect">
            <a:avLst/>
          </a:prstGeom>
        </p:spPr>
        <p:txBody>
          <a:bodyPr anchor="t" rtlCol="false" tIns="0" lIns="0" bIns="0" rIns="0">
            <a:spAutoFit/>
          </a:bodyPr>
          <a:lstStyle/>
          <a:p>
            <a:pPr algn="ctr">
              <a:lnSpc>
                <a:spcPts val="7280"/>
              </a:lnSpc>
            </a:pPr>
            <a:r>
              <a:rPr lang="en-US" sz="5200">
                <a:solidFill>
                  <a:srgbClr val="FFFFFF"/>
                </a:solidFill>
                <a:latin typeface="Open Sans Bold"/>
              </a:rPr>
              <a:t>Many SSGs are command-line tools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6713" t="0" r="17286" b="0"/>
          <a:stretch>
            <a:fillRect/>
          </a:stretch>
        </p:blipFill>
        <p:spPr>
          <a:xfrm>
            <a:off x="0" y="0"/>
            <a:ext cx="18288000" cy="10287000"/>
          </a:xfrm>
          <a:prstGeom prst="rect">
            <a:avLst/>
          </a:prstGeom>
        </p:spPr>
      </p:pic>
      <p:grpSp>
        <p:nvGrpSpPr>
          <p:cNvPr name="Group 3" id="3"/>
          <p:cNvGrpSpPr/>
          <p:nvPr/>
        </p:nvGrpSpPr>
        <p:grpSpPr>
          <a:xfrm rot="0">
            <a:off x="-459388" y="7399169"/>
            <a:ext cx="7477156" cy="2539971"/>
            <a:chOff x="0" y="0"/>
            <a:chExt cx="2529309" cy="859200"/>
          </a:xfrm>
        </p:grpSpPr>
        <p:sp>
          <p:nvSpPr>
            <p:cNvPr name="Freeform 4" id="4"/>
            <p:cNvSpPr/>
            <p:nvPr/>
          </p:nvSpPr>
          <p:spPr>
            <a:xfrm>
              <a:off x="0" y="0"/>
              <a:ext cx="2529310" cy="859200"/>
            </a:xfrm>
            <a:custGeom>
              <a:avLst/>
              <a:gdLst/>
              <a:ahLst/>
              <a:cxnLst/>
              <a:rect r="r" b="b" t="t" l="l"/>
              <a:pathLst>
                <a:path h="859200" w="2529310">
                  <a:moveTo>
                    <a:pt x="2404849" y="859200"/>
                  </a:moveTo>
                  <a:lnTo>
                    <a:pt x="124460" y="859200"/>
                  </a:lnTo>
                  <a:cubicBezTo>
                    <a:pt x="55880" y="859200"/>
                    <a:pt x="0" y="803320"/>
                    <a:pt x="0" y="734740"/>
                  </a:cubicBezTo>
                  <a:lnTo>
                    <a:pt x="0" y="124460"/>
                  </a:lnTo>
                  <a:cubicBezTo>
                    <a:pt x="0" y="55880"/>
                    <a:pt x="55880" y="0"/>
                    <a:pt x="124460" y="0"/>
                  </a:cubicBezTo>
                  <a:lnTo>
                    <a:pt x="2404850" y="0"/>
                  </a:lnTo>
                  <a:cubicBezTo>
                    <a:pt x="2473429" y="0"/>
                    <a:pt x="2529310" y="55880"/>
                    <a:pt x="2529310" y="124460"/>
                  </a:cubicBezTo>
                  <a:lnTo>
                    <a:pt x="2529310" y="734740"/>
                  </a:lnTo>
                  <a:cubicBezTo>
                    <a:pt x="2529310" y="803320"/>
                    <a:pt x="2473429" y="859200"/>
                    <a:pt x="2404850" y="859200"/>
                  </a:cubicBezTo>
                  <a:close/>
                </a:path>
              </a:pathLst>
            </a:custGeom>
            <a:solidFill>
              <a:srgbClr val="FFFFFF">
                <a:alpha val="80000"/>
              </a:srgbClr>
            </a:solidFill>
          </p:spPr>
        </p:sp>
      </p:grpSp>
      <p:sp>
        <p:nvSpPr>
          <p:cNvPr name="TextBox 5" id="5"/>
          <p:cNvSpPr txBox="true"/>
          <p:nvPr/>
        </p:nvSpPr>
        <p:spPr>
          <a:xfrm rot="0">
            <a:off x="586171" y="7669030"/>
            <a:ext cx="7345975" cy="2000250"/>
          </a:xfrm>
          <a:prstGeom prst="rect">
            <a:avLst/>
          </a:prstGeom>
        </p:spPr>
        <p:txBody>
          <a:bodyPr anchor="t" rtlCol="false" tIns="0" lIns="0" bIns="0" rIns="0">
            <a:spAutoFit/>
          </a:bodyPr>
          <a:lstStyle/>
          <a:p>
            <a:pPr>
              <a:lnSpc>
                <a:spcPts val="6359"/>
              </a:lnSpc>
            </a:pPr>
            <a:r>
              <a:rPr lang="en-US" spc="-105" sz="5299">
                <a:solidFill>
                  <a:srgbClr val="3D4248"/>
                </a:solidFill>
                <a:latin typeface="Open Sans Bold"/>
              </a:rPr>
              <a:t>Jerry Yarnetsky</a:t>
            </a:r>
          </a:p>
          <a:p>
            <a:pPr>
              <a:lnSpc>
                <a:spcPts val="4799"/>
              </a:lnSpc>
            </a:pPr>
            <a:r>
              <a:rPr lang="en-US" spc="-80" sz="3999">
                <a:solidFill>
                  <a:srgbClr val="3D4248"/>
                </a:solidFill>
                <a:latin typeface="Open Sans"/>
              </a:rPr>
              <a:t>web services librarian</a:t>
            </a:r>
          </a:p>
          <a:p>
            <a:pPr>
              <a:lnSpc>
                <a:spcPts val="4800"/>
              </a:lnSpc>
            </a:pPr>
            <a:r>
              <a:rPr lang="en-US" spc="-79" sz="4000">
                <a:solidFill>
                  <a:srgbClr val="3D4248"/>
                </a:solidFill>
                <a:latin typeface="Open Sans"/>
              </a:rPr>
              <a:t>Miami University of Ohio</a:t>
            </a:r>
          </a:p>
        </p:txBody>
      </p:sp>
      <p:sp>
        <p:nvSpPr>
          <p:cNvPr name="TextBox 6" id="6"/>
          <p:cNvSpPr txBox="true"/>
          <p:nvPr/>
        </p:nvSpPr>
        <p:spPr>
          <a:xfrm rot="0">
            <a:off x="0" y="-533400"/>
            <a:ext cx="11563432" cy="4721224"/>
          </a:xfrm>
          <a:prstGeom prst="rect">
            <a:avLst/>
          </a:prstGeom>
        </p:spPr>
        <p:txBody>
          <a:bodyPr anchor="t" rtlCol="false" tIns="0" lIns="0" bIns="0" rIns="0">
            <a:spAutoFit/>
          </a:bodyPr>
          <a:lstStyle/>
          <a:p>
            <a:pPr algn="ctr">
              <a:lnSpc>
                <a:spcPts val="38500"/>
              </a:lnSpc>
            </a:pPr>
            <a:r>
              <a:rPr lang="en-US" sz="27500">
                <a:solidFill>
                  <a:srgbClr val="FFFFFF">
                    <a:alpha val="82745"/>
                  </a:srgbClr>
                </a:solidFill>
                <a:latin typeface="Open Sans Extra Bold"/>
              </a:rPr>
              <a:t>Hello!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777" t="0" r="3777" b="0"/>
          <a:stretch>
            <a:fillRect/>
          </a:stretch>
        </p:blipFill>
        <p:spPr>
          <a:xfrm>
            <a:off x="0" y="0"/>
            <a:ext cx="18288000" cy="10287000"/>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152400" y="76377"/>
            <a:ext cx="13878282" cy="10210623"/>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8708900" y="1199392"/>
            <a:ext cx="4179644" cy="3237324"/>
          </a:xfrm>
          <a:prstGeom prst="rect">
            <a:avLst/>
          </a:prstGeom>
        </p:spPr>
      </p:pic>
      <p:sp>
        <p:nvSpPr>
          <p:cNvPr name="TextBox 4" id="4"/>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5" id="5"/>
          <p:cNvSpPr txBox="true"/>
          <p:nvPr/>
        </p:nvSpPr>
        <p:spPr>
          <a:xfrm rot="0">
            <a:off x="13725882" y="2056054"/>
            <a:ext cx="3757494" cy="1409700"/>
          </a:xfrm>
          <a:prstGeom prst="rect">
            <a:avLst/>
          </a:prstGeom>
        </p:spPr>
        <p:txBody>
          <a:bodyPr anchor="t" rtlCol="false" tIns="0" lIns="0" bIns="0" rIns="0">
            <a:spAutoFit/>
          </a:bodyPr>
          <a:lstStyle/>
          <a:p>
            <a:pPr algn="ctr">
              <a:lnSpc>
                <a:spcPts val="5590"/>
              </a:lnSpc>
            </a:pPr>
            <a:r>
              <a:rPr lang="en-US" sz="4658">
                <a:solidFill>
                  <a:srgbClr val="000000"/>
                </a:solidFill>
                <a:latin typeface="Open Sans Bold"/>
              </a:rPr>
              <a:t>Output is </a:t>
            </a:r>
          </a:p>
          <a:p>
            <a:pPr algn="ctr">
              <a:lnSpc>
                <a:spcPts val="5590"/>
              </a:lnSpc>
            </a:pPr>
            <a:r>
              <a:rPr lang="en-US" sz="4658">
                <a:solidFill>
                  <a:srgbClr val="000000"/>
                </a:solidFill>
                <a:latin typeface="Open Sans Bold"/>
              </a:rPr>
              <a:t> static HTML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9525" y="76377"/>
            <a:ext cx="13878282" cy="10210623"/>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8978340" y="6020976"/>
            <a:ext cx="4179644" cy="3237324"/>
          </a:xfrm>
          <a:prstGeom prst="rect">
            <a:avLst/>
          </a:prstGeom>
        </p:spPr>
      </p:pic>
      <p:sp>
        <p:nvSpPr>
          <p:cNvPr name="TextBox 4" id="4"/>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5" id="5"/>
          <p:cNvSpPr txBox="true"/>
          <p:nvPr/>
        </p:nvSpPr>
        <p:spPr>
          <a:xfrm rot="0">
            <a:off x="14040793" y="6633798"/>
            <a:ext cx="3673372" cy="1992630"/>
          </a:xfrm>
          <a:prstGeom prst="rect">
            <a:avLst/>
          </a:prstGeom>
        </p:spPr>
        <p:txBody>
          <a:bodyPr anchor="t" rtlCol="false" tIns="0" lIns="0" bIns="0" rIns="0">
            <a:spAutoFit/>
          </a:bodyPr>
          <a:lstStyle/>
          <a:p>
            <a:pPr algn="ctr">
              <a:lnSpc>
                <a:spcPts val="5250"/>
              </a:lnSpc>
            </a:pPr>
            <a:r>
              <a:rPr lang="en-US" spc="84" sz="4200">
                <a:solidFill>
                  <a:srgbClr val="000000"/>
                </a:solidFill>
                <a:latin typeface="Open Sans Bold"/>
              </a:rPr>
              <a:t>No database </a:t>
            </a:r>
          </a:p>
          <a:p>
            <a:pPr algn="ctr">
              <a:lnSpc>
                <a:spcPts val="5250"/>
              </a:lnSpc>
            </a:pPr>
            <a:r>
              <a:rPr lang="en-US" spc="84" sz="4200">
                <a:solidFill>
                  <a:srgbClr val="000000"/>
                </a:solidFill>
                <a:latin typeface="Open Sans Bold"/>
              </a:rPr>
              <a:t>or app needed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817" b="0"/>
          <a:stretch>
            <a:fillRect/>
          </a:stretch>
        </p:blipFill>
        <p:spPr>
          <a:xfrm flipH="false" flipV="false" rot="0">
            <a:off x="4409718" y="76377"/>
            <a:ext cx="13878282" cy="10210623"/>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276850" y="6020976"/>
            <a:ext cx="4179644" cy="3237324"/>
          </a:xfrm>
          <a:prstGeom prst="rect">
            <a:avLst/>
          </a:prstGeom>
        </p:spPr>
      </p:pic>
      <p:sp>
        <p:nvSpPr>
          <p:cNvPr name="TextBox 4" id="4"/>
          <p:cNvSpPr txBox="true"/>
          <p:nvPr/>
        </p:nvSpPr>
        <p:spPr>
          <a:xfrm rot="0">
            <a:off x="175190" y="9978418"/>
            <a:ext cx="8297605" cy="207645"/>
          </a:xfrm>
          <a:prstGeom prst="rect">
            <a:avLst/>
          </a:prstGeom>
        </p:spPr>
        <p:txBody>
          <a:bodyPr anchor="t" rtlCol="false" tIns="0" lIns="0" bIns="0" rIns="0">
            <a:spAutoFit/>
          </a:bodyPr>
          <a:lstStyle/>
          <a:p>
            <a:pPr>
              <a:lnSpc>
                <a:spcPts val="1679"/>
              </a:lnSpc>
            </a:pPr>
            <a:r>
              <a:rPr lang="en-US" sz="1200">
                <a:solidFill>
                  <a:srgbClr val="000000"/>
                </a:solidFill>
                <a:latin typeface="Lato"/>
              </a:rPr>
              <a:t>netlify.com: what-is-a-static-site-generator</a:t>
            </a:r>
          </a:p>
        </p:txBody>
      </p:sp>
      <p:sp>
        <p:nvSpPr>
          <p:cNvPr name="TextBox 5" id="5"/>
          <p:cNvSpPr txBox="true"/>
          <p:nvPr/>
        </p:nvSpPr>
        <p:spPr>
          <a:xfrm rot="0">
            <a:off x="175190" y="6633798"/>
            <a:ext cx="4758061" cy="1992630"/>
          </a:xfrm>
          <a:prstGeom prst="rect">
            <a:avLst/>
          </a:prstGeom>
        </p:spPr>
        <p:txBody>
          <a:bodyPr anchor="t" rtlCol="false" tIns="0" lIns="0" bIns="0" rIns="0">
            <a:spAutoFit/>
          </a:bodyPr>
          <a:lstStyle/>
          <a:p>
            <a:pPr algn="ctr">
              <a:lnSpc>
                <a:spcPts val="5250"/>
              </a:lnSpc>
            </a:pPr>
            <a:r>
              <a:rPr lang="en-US" spc="84" sz="4200">
                <a:solidFill>
                  <a:srgbClr val="000000"/>
                </a:solidFill>
                <a:latin typeface="Open Sans Bold"/>
              </a:rPr>
              <a:t>Now only </a:t>
            </a:r>
          </a:p>
          <a:p>
            <a:pPr algn="ctr">
              <a:lnSpc>
                <a:spcPts val="5250"/>
              </a:lnSpc>
            </a:pPr>
            <a:r>
              <a:rPr lang="en-US" spc="84" sz="4200">
                <a:solidFill>
                  <a:srgbClr val="000000"/>
                </a:solidFill>
                <a:latin typeface="Open Sans Bold"/>
              </a:rPr>
              <a:t>a static site</a:t>
            </a:r>
          </a:p>
          <a:p>
            <a:pPr algn="ctr">
              <a:lnSpc>
                <a:spcPts val="5250"/>
              </a:lnSpc>
            </a:pPr>
            <a:r>
              <a:rPr lang="en-US" spc="84" sz="4200">
                <a:solidFill>
                  <a:srgbClr val="000000"/>
                </a:solidFill>
                <a:latin typeface="Open Sans Bold"/>
              </a:rPr>
              <a:t>is delivered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283" t="14012" r="4007" b="11339"/>
          <a:stretch>
            <a:fillRect/>
          </a:stretch>
        </p:blipFill>
        <p:spPr>
          <a:xfrm flipH="false" flipV="false" rot="0">
            <a:off x="5351254" y="7917651"/>
            <a:ext cx="11905346" cy="6278935"/>
          </a:xfrm>
          <a:prstGeom prst="rect">
            <a:avLst/>
          </a:prstGeom>
        </p:spPr>
      </p:pic>
      <p:pic>
        <p:nvPicPr>
          <p:cNvPr name="Picture 3" id="3"/>
          <p:cNvPicPr>
            <a:picLocks noChangeAspect="true"/>
          </p:cNvPicPr>
          <p:nvPr/>
        </p:nvPicPr>
        <p:blipFill>
          <a:blip r:embed="rId4"/>
          <a:srcRect l="0" t="66" r="0" b="1282"/>
          <a:stretch>
            <a:fillRect/>
          </a:stretch>
        </p:blipFill>
        <p:spPr>
          <a:xfrm flipH="false" flipV="false" rot="0">
            <a:off x="5351254" y="0"/>
            <a:ext cx="12038878" cy="7917651"/>
          </a:xfrm>
          <a:prstGeom prst="rect">
            <a:avLst/>
          </a:prstGeom>
        </p:spPr>
      </p:pic>
      <p:sp>
        <p:nvSpPr>
          <p:cNvPr name="TextBox 4" id="4"/>
          <p:cNvSpPr txBox="true"/>
          <p:nvPr/>
        </p:nvSpPr>
        <p:spPr>
          <a:xfrm rot="0">
            <a:off x="391967" y="3470910"/>
            <a:ext cx="4758061" cy="3326130"/>
          </a:xfrm>
          <a:prstGeom prst="rect">
            <a:avLst/>
          </a:prstGeom>
        </p:spPr>
        <p:txBody>
          <a:bodyPr anchor="t" rtlCol="false" tIns="0" lIns="0" bIns="0" rIns="0">
            <a:spAutoFit/>
          </a:bodyPr>
          <a:lstStyle/>
          <a:p>
            <a:pPr algn="ctr">
              <a:lnSpc>
                <a:spcPts val="5250"/>
              </a:lnSpc>
            </a:pPr>
            <a:r>
              <a:rPr lang="en-US" spc="84" sz="4200">
                <a:solidFill>
                  <a:srgbClr val="000000"/>
                </a:solidFill>
                <a:latin typeface="Open Sans Extra Bold"/>
              </a:rPr>
              <a:t>Content updated through our static site generator</a:t>
            </a:r>
          </a:p>
        </p:txBody>
      </p:sp>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667562" y="3612233"/>
            <a:ext cx="5722570" cy="4432390"/>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383995" y="7122198"/>
            <a:ext cx="4086012" cy="3164802"/>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3304120" y="7122198"/>
            <a:ext cx="4086012" cy="3164802"/>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108" t="12850" r="4007" b="11339"/>
          <a:stretch>
            <a:fillRect/>
          </a:stretch>
        </p:blipFill>
        <p:spPr>
          <a:xfrm flipH="false" flipV="false" rot="0">
            <a:off x="5698512" y="7996998"/>
            <a:ext cx="11560788" cy="6247657"/>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5594703" y="287082"/>
            <a:ext cx="11779480" cy="7852987"/>
          </a:xfrm>
          <a:prstGeom prst="rect">
            <a:avLst/>
          </a:prstGeom>
        </p:spPr>
      </p:pic>
      <p:pic>
        <p:nvPicPr>
          <p:cNvPr name="Picture 4" id="4"/>
          <p:cNvPicPr>
            <a:picLocks noChangeAspect="true"/>
          </p:cNvPicPr>
          <p:nvPr/>
        </p:nvPicPr>
        <p:blipFill>
          <a:blip r:embed="rId3"/>
          <a:srcRect l="6039" t="49822" r="65599" b="15710"/>
          <a:stretch>
            <a:fillRect/>
          </a:stretch>
        </p:blipFill>
        <p:spPr>
          <a:xfrm flipH="false" flipV="false" rot="0">
            <a:off x="5755662" y="8865117"/>
            <a:ext cx="3707487" cy="2951217"/>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800000">
            <a:off x="5281423" y="7454399"/>
            <a:ext cx="4054135" cy="3140112"/>
          </a:xfrm>
          <a:prstGeom prst="rect">
            <a:avLst/>
          </a:prstGeom>
        </p:spPr>
      </p:pic>
      <p:sp>
        <p:nvSpPr>
          <p:cNvPr name="TextBox 6" id="6"/>
          <p:cNvSpPr txBox="true"/>
          <p:nvPr/>
        </p:nvSpPr>
        <p:spPr>
          <a:xfrm rot="0">
            <a:off x="1028700" y="4048731"/>
            <a:ext cx="3226959" cy="2659380"/>
          </a:xfrm>
          <a:prstGeom prst="rect">
            <a:avLst/>
          </a:prstGeom>
        </p:spPr>
        <p:txBody>
          <a:bodyPr anchor="t" rtlCol="false" tIns="0" lIns="0" bIns="0" rIns="0">
            <a:spAutoFit/>
          </a:bodyPr>
          <a:lstStyle/>
          <a:p>
            <a:pPr algn="ctr">
              <a:lnSpc>
                <a:spcPts val="5250"/>
              </a:lnSpc>
            </a:pPr>
            <a:r>
              <a:rPr lang="en-US" spc="84" sz="4200">
                <a:solidFill>
                  <a:srgbClr val="000000"/>
                </a:solidFill>
                <a:latin typeface="Open Sans Extra Bold"/>
              </a:rPr>
              <a:t>Dynamic content or tools via APIs</a:t>
            </a:r>
          </a:p>
        </p:txBody>
      </p:sp>
      <p:sp>
        <p:nvSpPr>
          <p:cNvPr name="AutoShape 7" id="7"/>
          <p:cNvSpPr/>
          <p:nvPr/>
        </p:nvSpPr>
        <p:spPr>
          <a:xfrm rot="-8376791">
            <a:off x="9710609" y="1860115"/>
            <a:ext cx="1673802" cy="0"/>
          </a:xfrm>
          <a:prstGeom prst="line">
            <a:avLst/>
          </a:prstGeom>
          <a:ln cap="rnd" w="219075">
            <a:solidFill>
              <a:srgbClr val="B08B2E"/>
            </a:solidFill>
            <a:prstDash val="solid"/>
            <a:headEnd type="none" len="sm" w="sm"/>
            <a:tailEnd type="triangle" len="med" w="lg"/>
          </a:ln>
        </p:spPr>
      </p:sp>
      <p:sp>
        <p:nvSpPr>
          <p:cNvPr name="AutoShape 8" id="8"/>
          <p:cNvSpPr/>
          <p:nvPr/>
        </p:nvSpPr>
        <p:spPr>
          <a:xfrm rot="-8376791">
            <a:off x="7480936" y="2848064"/>
            <a:ext cx="1673802" cy="0"/>
          </a:xfrm>
          <a:prstGeom prst="line">
            <a:avLst/>
          </a:prstGeom>
          <a:ln cap="rnd" w="219075">
            <a:solidFill>
              <a:srgbClr val="B08B2E"/>
            </a:solidFill>
            <a:prstDash val="solid"/>
            <a:headEnd type="none" len="sm" w="sm"/>
            <a:tailEnd type="triangle" len="med" w="lg"/>
          </a:ln>
        </p:spPr>
      </p:sp>
      <p:sp>
        <p:nvSpPr>
          <p:cNvPr name="AutoShape 9" id="9"/>
          <p:cNvSpPr/>
          <p:nvPr/>
        </p:nvSpPr>
        <p:spPr>
          <a:xfrm rot="-2579176">
            <a:off x="15537090" y="4124510"/>
            <a:ext cx="1673802" cy="0"/>
          </a:xfrm>
          <a:prstGeom prst="line">
            <a:avLst/>
          </a:prstGeom>
          <a:ln cap="rnd" w="219075">
            <a:solidFill>
              <a:srgbClr val="B08B2E"/>
            </a:solidFill>
            <a:prstDash val="solid"/>
            <a:headEnd type="none" len="sm" w="sm"/>
            <a:tailEnd type="triangle" len="med" w="lg"/>
          </a:ln>
        </p:spPr>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5839962" y="669471"/>
            <a:ext cx="6220614" cy="6220614"/>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alpha val="80000"/>
              </a:srgbClr>
            </a:solidFill>
          </p:spPr>
        </p:sp>
      </p:grpSp>
      <p:grpSp>
        <p:nvGrpSpPr>
          <p:cNvPr name="Group 4" id="4"/>
          <p:cNvGrpSpPr/>
          <p:nvPr/>
        </p:nvGrpSpPr>
        <p:grpSpPr>
          <a:xfrm rot="0">
            <a:off x="11104751" y="612412"/>
            <a:ext cx="6220614" cy="6220614"/>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alpha val="78824"/>
              </a:srgbClr>
            </a:solidFill>
          </p:spPr>
        </p:sp>
      </p:grpSp>
      <p:sp>
        <p:nvSpPr>
          <p:cNvPr name="TextBox 6" id="6"/>
          <p:cNvSpPr txBox="true"/>
          <p:nvPr/>
        </p:nvSpPr>
        <p:spPr>
          <a:xfrm rot="0">
            <a:off x="12272269" y="12246"/>
            <a:ext cx="3683496" cy="5898515"/>
          </a:xfrm>
          <a:prstGeom prst="rect">
            <a:avLst/>
          </a:prstGeom>
        </p:spPr>
        <p:txBody>
          <a:bodyPr anchor="t" rtlCol="false" tIns="0" lIns="0" bIns="0" rIns="0">
            <a:spAutoFit/>
          </a:bodyPr>
          <a:lstStyle/>
          <a:p>
            <a:pPr algn="ctr">
              <a:lnSpc>
                <a:spcPts val="48160"/>
              </a:lnSpc>
            </a:pPr>
            <a:r>
              <a:rPr lang="en-US" sz="34400">
                <a:solidFill>
                  <a:srgbClr val="F7F6F4"/>
                </a:solidFill>
                <a:latin typeface="Open Sans Extra Bold"/>
              </a:rPr>
              <a:t>M</a:t>
            </a:r>
          </a:p>
        </p:txBody>
      </p:sp>
      <p:grpSp>
        <p:nvGrpSpPr>
          <p:cNvPr name="Group 7" id="7"/>
          <p:cNvGrpSpPr/>
          <p:nvPr/>
        </p:nvGrpSpPr>
        <p:grpSpPr>
          <a:xfrm rot="0">
            <a:off x="915010" y="669471"/>
            <a:ext cx="6220614" cy="6220614"/>
            <a:chOff x="0" y="0"/>
            <a:chExt cx="6350000" cy="6350000"/>
          </a:xfrm>
        </p:grpSpPr>
        <p:sp>
          <p:nvSpPr>
            <p:cNvPr name="Freeform 8" id="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2432">
                <a:alpha val="80000"/>
              </a:srgbClr>
            </a:solidFill>
          </p:spPr>
        </p:sp>
      </p:grpSp>
      <p:sp>
        <p:nvSpPr>
          <p:cNvPr name="TextBox 9" id="9"/>
          <p:cNvSpPr txBox="true"/>
          <p:nvPr/>
        </p:nvSpPr>
        <p:spPr>
          <a:xfrm rot="0">
            <a:off x="3414973" y="117021"/>
            <a:ext cx="1220688" cy="4902835"/>
          </a:xfrm>
          <a:prstGeom prst="rect">
            <a:avLst/>
          </a:prstGeom>
        </p:spPr>
        <p:txBody>
          <a:bodyPr anchor="t" rtlCol="false" tIns="0" lIns="0" bIns="0" rIns="0">
            <a:spAutoFit/>
          </a:bodyPr>
          <a:lstStyle/>
          <a:p>
            <a:pPr algn="ctr">
              <a:lnSpc>
                <a:spcPts val="40040"/>
              </a:lnSpc>
            </a:pPr>
            <a:r>
              <a:rPr lang="en-US" sz="28600">
                <a:solidFill>
                  <a:srgbClr val="F7F6F4"/>
                </a:solidFill>
                <a:latin typeface="Open Sans Extra Bold"/>
              </a:rPr>
              <a:t>J</a:t>
            </a:r>
          </a:p>
        </p:txBody>
      </p:sp>
      <p:sp>
        <p:nvSpPr>
          <p:cNvPr name="TextBox 10" id="10"/>
          <p:cNvSpPr txBox="true"/>
          <p:nvPr/>
        </p:nvSpPr>
        <p:spPr>
          <a:xfrm rot="0">
            <a:off x="7420103" y="-44813"/>
            <a:ext cx="2766417" cy="5898515"/>
          </a:xfrm>
          <a:prstGeom prst="rect">
            <a:avLst/>
          </a:prstGeom>
        </p:spPr>
        <p:txBody>
          <a:bodyPr anchor="t" rtlCol="false" tIns="0" lIns="0" bIns="0" rIns="0">
            <a:spAutoFit/>
          </a:bodyPr>
          <a:lstStyle/>
          <a:p>
            <a:pPr algn="ctr">
              <a:lnSpc>
                <a:spcPts val="48160"/>
              </a:lnSpc>
            </a:pPr>
            <a:r>
              <a:rPr lang="en-US" sz="34400">
                <a:solidFill>
                  <a:srgbClr val="F7F6F4"/>
                </a:solidFill>
                <a:latin typeface="Open Sans Extra Bold"/>
              </a:rPr>
              <a:t>A</a:t>
            </a:r>
          </a:p>
        </p:txBody>
      </p:sp>
      <p:sp>
        <p:nvSpPr>
          <p:cNvPr name="TextBox 11" id="11"/>
          <p:cNvSpPr txBox="true"/>
          <p:nvPr/>
        </p:nvSpPr>
        <p:spPr>
          <a:xfrm rot="0">
            <a:off x="2437842" y="5302704"/>
            <a:ext cx="3174950" cy="795020"/>
          </a:xfrm>
          <a:prstGeom prst="rect">
            <a:avLst/>
          </a:prstGeom>
        </p:spPr>
        <p:txBody>
          <a:bodyPr anchor="t" rtlCol="false" tIns="0" lIns="0" bIns="0" rIns="0">
            <a:spAutoFit/>
          </a:bodyPr>
          <a:lstStyle/>
          <a:p>
            <a:pPr algn="ctr">
              <a:lnSpc>
                <a:spcPts val="6580"/>
              </a:lnSpc>
              <a:spcBef>
                <a:spcPct val="0"/>
              </a:spcBef>
            </a:pPr>
            <a:r>
              <a:rPr lang="en-US" spc="-47" sz="4700">
                <a:solidFill>
                  <a:srgbClr val="FFFFFF"/>
                </a:solidFill>
                <a:latin typeface="Open Sans"/>
              </a:rPr>
              <a:t>JavaScript</a:t>
            </a:r>
          </a:p>
        </p:txBody>
      </p:sp>
      <p:sp>
        <p:nvSpPr>
          <p:cNvPr name="TextBox 12" id="12"/>
          <p:cNvSpPr txBox="true"/>
          <p:nvPr/>
        </p:nvSpPr>
        <p:spPr>
          <a:xfrm rot="0">
            <a:off x="7592228" y="5302704"/>
            <a:ext cx="3174950" cy="795020"/>
          </a:xfrm>
          <a:prstGeom prst="rect">
            <a:avLst/>
          </a:prstGeom>
        </p:spPr>
        <p:txBody>
          <a:bodyPr anchor="t" rtlCol="false" tIns="0" lIns="0" bIns="0" rIns="0">
            <a:spAutoFit/>
          </a:bodyPr>
          <a:lstStyle/>
          <a:p>
            <a:pPr algn="ctr">
              <a:lnSpc>
                <a:spcPts val="6580"/>
              </a:lnSpc>
              <a:spcBef>
                <a:spcPct val="0"/>
              </a:spcBef>
            </a:pPr>
            <a:r>
              <a:rPr lang="en-US" spc="-47" sz="4700">
                <a:solidFill>
                  <a:srgbClr val="FFFFFF"/>
                </a:solidFill>
                <a:latin typeface="Open Sans"/>
              </a:rPr>
              <a:t>APIs</a:t>
            </a:r>
          </a:p>
        </p:txBody>
      </p:sp>
      <p:sp>
        <p:nvSpPr>
          <p:cNvPr name="TextBox 13" id="13"/>
          <p:cNvSpPr txBox="true"/>
          <p:nvPr/>
        </p:nvSpPr>
        <p:spPr>
          <a:xfrm rot="0">
            <a:off x="12780815" y="5302704"/>
            <a:ext cx="3174950" cy="795020"/>
          </a:xfrm>
          <a:prstGeom prst="rect">
            <a:avLst/>
          </a:prstGeom>
        </p:spPr>
        <p:txBody>
          <a:bodyPr anchor="t" rtlCol="false" tIns="0" lIns="0" bIns="0" rIns="0">
            <a:spAutoFit/>
          </a:bodyPr>
          <a:lstStyle/>
          <a:p>
            <a:pPr algn="ctr">
              <a:lnSpc>
                <a:spcPts val="6580"/>
              </a:lnSpc>
              <a:spcBef>
                <a:spcPct val="0"/>
              </a:spcBef>
            </a:pPr>
            <a:r>
              <a:rPr lang="en-US" spc="-47" sz="4700">
                <a:solidFill>
                  <a:srgbClr val="FFFFFF"/>
                </a:solidFill>
                <a:latin typeface="Open Sans"/>
              </a:rPr>
              <a:t>Markup</a:t>
            </a:r>
          </a:p>
        </p:txBody>
      </p:sp>
      <p:sp>
        <p:nvSpPr>
          <p:cNvPr name="TextBox 14" id="14"/>
          <p:cNvSpPr txBox="true"/>
          <p:nvPr/>
        </p:nvSpPr>
        <p:spPr>
          <a:xfrm rot="0">
            <a:off x="6402570" y="7724775"/>
            <a:ext cx="5554266" cy="1533525"/>
          </a:xfrm>
          <a:prstGeom prst="rect">
            <a:avLst/>
          </a:prstGeom>
        </p:spPr>
        <p:txBody>
          <a:bodyPr anchor="t" rtlCol="false" tIns="0" lIns="0" bIns="0" rIns="0">
            <a:spAutoFit/>
          </a:bodyPr>
          <a:lstStyle/>
          <a:p>
            <a:pPr algn="ctr">
              <a:lnSpc>
                <a:spcPts val="12599"/>
              </a:lnSpc>
            </a:pPr>
            <a:r>
              <a:rPr lang="en-US" sz="9000">
                <a:solidFill>
                  <a:srgbClr val="000000"/>
                </a:solidFill>
                <a:latin typeface="Open Sans Extra Bold"/>
              </a:rPr>
              <a:t>JAMstack</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4752942" y="132307"/>
            <a:ext cx="8786533" cy="10027427"/>
          </a:xfrm>
          <a:prstGeom prst="rect">
            <a:avLst/>
          </a:prstGeom>
        </p:spPr>
      </p:pic>
      <p:pic>
        <p:nvPicPr>
          <p:cNvPr name="Picture 3" id="3"/>
          <p:cNvPicPr>
            <a:picLocks noChangeAspect="true"/>
          </p:cNvPicPr>
          <p:nvPr/>
        </p:nvPicPr>
        <p:blipFill>
          <a:blip r:embed="rId5"/>
          <a:srcRect l="0" t="0" r="0" b="0"/>
          <a:stretch>
            <a:fillRect/>
          </a:stretch>
        </p:blipFill>
        <p:spPr>
          <a:xfrm flipH="false" flipV="false" rot="0">
            <a:off x="9148243" y="6117009"/>
            <a:ext cx="3512319" cy="1659194"/>
          </a:xfrm>
          <a:prstGeom prst="rect">
            <a:avLst/>
          </a:prstGeom>
        </p:spPr>
      </p:pic>
      <p:pic>
        <p:nvPicPr>
          <p:cNvPr name="Picture 4" id="4"/>
          <p:cNvPicPr>
            <a:picLocks noChangeAspect="true"/>
          </p:cNvPicPr>
          <p:nvPr/>
        </p:nvPicPr>
        <p:blipFill>
          <a:blip r:embed="rId6"/>
          <a:srcRect l="0" t="0" r="0" b="0"/>
          <a:stretch>
            <a:fillRect/>
          </a:stretch>
        </p:blipFill>
        <p:spPr>
          <a:xfrm flipH="false" flipV="false" rot="0">
            <a:off x="9063032" y="1249432"/>
            <a:ext cx="2245754" cy="2229119"/>
          </a:xfrm>
          <a:prstGeom prst="rect">
            <a:avLst/>
          </a:prstGeom>
        </p:spPr>
      </p:pic>
      <p:pic>
        <p:nvPicPr>
          <p:cNvPr name="Picture 5" id="5"/>
          <p:cNvPicPr>
            <a:picLocks noChangeAspect="true"/>
          </p:cNvPicPr>
          <p:nvPr/>
        </p:nvPicPr>
        <p:blipFill>
          <a:blip r:embed="rId7"/>
          <a:srcRect l="0" t="0" r="0" b="0"/>
          <a:stretch>
            <a:fillRect/>
          </a:stretch>
        </p:blipFill>
        <p:spPr>
          <a:xfrm flipH="false" flipV="false" rot="0">
            <a:off x="6526861" y="7865870"/>
            <a:ext cx="3176793" cy="807362"/>
          </a:xfrm>
          <a:prstGeom prst="rect">
            <a:avLst/>
          </a:prstGeom>
        </p:spPr>
      </p:pic>
      <p:pic>
        <p:nvPicPr>
          <p:cNvPr name="Picture 6" id="6"/>
          <p:cNvPicPr>
            <a:picLocks noChangeAspect="true"/>
          </p:cNvPicPr>
          <p:nvPr/>
        </p:nvPicPr>
        <p:blipFill>
          <a:blip r:embed="rId8"/>
          <a:srcRect l="0" t="0" r="0" b="0"/>
          <a:stretch>
            <a:fillRect/>
          </a:stretch>
        </p:blipFill>
        <p:spPr>
          <a:xfrm flipH="false" flipV="false" rot="0">
            <a:off x="5112459" y="3611268"/>
            <a:ext cx="3343198" cy="1259127"/>
          </a:xfrm>
          <a:prstGeom prst="rect">
            <a:avLst/>
          </a:prstGeom>
        </p:spPr>
      </p:pic>
      <p:sp>
        <p:nvSpPr>
          <p:cNvPr name="TextBox 7" id="7"/>
          <p:cNvSpPr txBox="true"/>
          <p:nvPr/>
        </p:nvSpPr>
        <p:spPr>
          <a:xfrm rot="0">
            <a:off x="1658979" y="3965555"/>
            <a:ext cx="2950987"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Bold"/>
              </a:rPr>
              <a:t>Content management </a:t>
            </a:r>
          </a:p>
        </p:txBody>
      </p:sp>
      <p:sp>
        <p:nvSpPr>
          <p:cNvPr name="TextBox 8" id="8"/>
          <p:cNvSpPr txBox="true"/>
          <p:nvPr/>
        </p:nvSpPr>
        <p:spPr>
          <a:xfrm rot="0">
            <a:off x="12063982" y="2109142"/>
            <a:ext cx="2950987"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Bold"/>
              </a:rPr>
              <a:t>Content repository </a:t>
            </a:r>
          </a:p>
        </p:txBody>
      </p:sp>
      <p:sp>
        <p:nvSpPr>
          <p:cNvPr name="TextBox 9" id="9"/>
          <p:cNvSpPr txBox="true"/>
          <p:nvPr/>
        </p:nvSpPr>
        <p:spPr>
          <a:xfrm rot="0">
            <a:off x="13081260" y="5079345"/>
            <a:ext cx="2950987"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Bold"/>
              </a:rPr>
              <a:t>static site generator</a:t>
            </a:r>
          </a:p>
        </p:txBody>
      </p:sp>
      <p:sp>
        <p:nvSpPr>
          <p:cNvPr name="TextBox 10" id="10"/>
          <p:cNvSpPr txBox="true"/>
          <p:nvPr/>
        </p:nvSpPr>
        <p:spPr>
          <a:xfrm rot="0">
            <a:off x="2531784" y="9076329"/>
            <a:ext cx="2950987" cy="580390"/>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Bold"/>
              </a:rPr>
              <a:t>site hosting</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5642" b="17657"/>
          <a:stretch>
            <a:fillRect/>
          </a:stretch>
        </p:blipFill>
        <p:spPr>
          <a:xfrm>
            <a:off x="0" y="0"/>
            <a:ext cx="18288000" cy="10287000"/>
          </a:xfrm>
          <a:prstGeom prst="rect">
            <a:avLst/>
          </a:prstGeom>
        </p:spPr>
      </p:pic>
      <p:grpSp>
        <p:nvGrpSpPr>
          <p:cNvPr name="Group 3" id="3"/>
          <p:cNvGrpSpPr/>
          <p:nvPr/>
        </p:nvGrpSpPr>
        <p:grpSpPr>
          <a:xfrm rot="0">
            <a:off x="7056665" y="1541167"/>
            <a:ext cx="6274239" cy="1378240"/>
            <a:chOff x="0" y="0"/>
            <a:chExt cx="2467297" cy="541983"/>
          </a:xfrm>
        </p:grpSpPr>
        <p:sp>
          <p:nvSpPr>
            <p:cNvPr name="Freeform 4" id="4"/>
            <p:cNvSpPr/>
            <p:nvPr/>
          </p:nvSpPr>
          <p:spPr>
            <a:xfrm>
              <a:off x="0" y="0"/>
              <a:ext cx="2467298" cy="541983"/>
            </a:xfrm>
            <a:custGeom>
              <a:avLst/>
              <a:gdLst/>
              <a:ahLst/>
              <a:cxnLst/>
              <a:rect r="r" b="b" t="t" l="l"/>
              <a:pathLst>
                <a:path h="541983" w="2467298">
                  <a:moveTo>
                    <a:pt x="2342837" y="59690"/>
                  </a:moveTo>
                  <a:cubicBezTo>
                    <a:pt x="2378397" y="59690"/>
                    <a:pt x="2407607" y="88900"/>
                    <a:pt x="2407607" y="124460"/>
                  </a:cubicBezTo>
                  <a:lnTo>
                    <a:pt x="2407607" y="417523"/>
                  </a:lnTo>
                  <a:cubicBezTo>
                    <a:pt x="2407607" y="453083"/>
                    <a:pt x="2378397" y="482293"/>
                    <a:pt x="2342837" y="482293"/>
                  </a:cubicBezTo>
                  <a:lnTo>
                    <a:pt x="124460" y="482293"/>
                  </a:lnTo>
                  <a:cubicBezTo>
                    <a:pt x="88900" y="482293"/>
                    <a:pt x="59690" y="453083"/>
                    <a:pt x="59690" y="417523"/>
                  </a:cubicBezTo>
                  <a:lnTo>
                    <a:pt x="59690" y="124460"/>
                  </a:lnTo>
                  <a:cubicBezTo>
                    <a:pt x="59690" y="88900"/>
                    <a:pt x="88900" y="59690"/>
                    <a:pt x="124460" y="59690"/>
                  </a:cubicBezTo>
                  <a:lnTo>
                    <a:pt x="2342837" y="59690"/>
                  </a:lnTo>
                  <a:moveTo>
                    <a:pt x="2342837" y="0"/>
                  </a:moveTo>
                  <a:lnTo>
                    <a:pt x="124460" y="0"/>
                  </a:lnTo>
                  <a:cubicBezTo>
                    <a:pt x="55880" y="0"/>
                    <a:pt x="0" y="55880"/>
                    <a:pt x="0" y="124460"/>
                  </a:cubicBezTo>
                  <a:lnTo>
                    <a:pt x="0" y="417523"/>
                  </a:lnTo>
                  <a:cubicBezTo>
                    <a:pt x="0" y="486103"/>
                    <a:pt x="55880" y="541983"/>
                    <a:pt x="124460" y="541983"/>
                  </a:cubicBezTo>
                  <a:lnTo>
                    <a:pt x="2342838" y="541983"/>
                  </a:lnTo>
                  <a:cubicBezTo>
                    <a:pt x="2411418" y="541983"/>
                    <a:pt x="2467298" y="486103"/>
                    <a:pt x="2467298" y="417523"/>
                  </a:cubicBezTo>
                  <a:lnTo>
                    <a:pt x="2467298" y="124460"/>
                  </a:lnTo>
                  <a:cubicBezTo>
                    <a:pt x="2467297" y="55880"/>
                    <a:pt x="2411418" y="0"/>
                    <a:pt x="2342837" y="0"/>
                  </a:cubicBezTo>
                  <a:close/>
                </a:path>
              </a:pathLst>
            </a:custGeom>
            <a:solidFill>
              <a:srgbClr val="FFC439">
                <a:alpha val="81961"/>
              </a:srgbClr>
            </a:solidFill>
          </p:spPr>
        </p:sp>
      </p:grpSp>
      <p:grpSp>
        <p:nvGrpSpPr>
          <p:cNvPr name="Group 5" id="5"/>
          <p:cNvGrpSpPr/>
          <p:nvPr/>
        </p:nvGrpSpPr>
        <p:grpSpPr>
          <a:xfrm rot="0">
            <a:off x="4892051" y="8474611"/>
            <a:ext cx="13083799" cy="3967755"/>
            <a:chOff x="0" y="0"/>
            <a:chExt cx="2177690" cy="660400"/>
          </a:xfrm>
        </p:grpSpPr>
        <p:sp>
          <p:nvSpPr>
            <p:cNvPr name="Freeform 6" id="6"/>
            <p:cNvSpPr/>
            <p:nvPr/>
          </p:nvSpPr>
          <p:spPr>
            <a:xfrm>
              <a:off x="0" y="0"/>
              <a:ext cx="2177690" cy="660400"/>
            </a:xfrm>
            <a:custGeom>
              <a:avLst/>
              <a:gdLst/>
              <a:ahLst/>
              <a:cxnLst/>
              <a:rect r="r" b="b" t="t" l="l"/>
              <a:pathLst>
                <a:path h="660400" w="2177690">
                  <a:moveTo>
                    <a:pt x="2053230" y="660400"/>
                  </a:moveTo>
                  <a:lnTo>
                    <a:pt x="124460" y="660400"/>
                  </a:lnTo>
                  <a:cubicBezTo>
                    <a:pt x="55880" y="660400"/>
                    <a:pt x="0" y="604520"/>
                    <a:pt x="0" y="535940"/>
                  </a:cubicBezTo>
                  <a:lnTo>
                    <a:pt x="0" y="124460"/>
                  </a:lnTo>
                  <a:cubicBezTo>
                    <a:pt x="0" y="55880"/>
                    <a:pt x="55880" y="0"/>
                    <a:pt x="124460" y="0"/>
                  </a:cubicBezTo>
                  <a:lnTo>
                    <a:pt x="2053230" y="0"/>
                  </a:lnTo>
                  <a:cubicBezTo>
                    <a:pt x="2121810" y="0"/>
                    <a:pt x="2177690" y="55880"/>
                    <a:pt x="2177690" y="124460"/>
                  </a:cubicBezTo>
                  <a:lnTo>
                    <a:pt x="2177690" y="535940"/>
                  </a:lnTo>
                  <a:cubicBezTo>
                    <a:pt x="2177690" y="604520"/>
                    <a:pt x="2121810" y="660400"/>
                    <a:pt x="2053230" y="660400"/>
                  </a:cubicBezTo>
                  <a:close/>
                </a:path>
              </a:pathLst>
            </a:custGeom>
            <a:solidFill>
              <a:srgbClr val="B61E2E">
                <a:alpha val="76863"/>
              </a:srgbClr>
            </a:solidFill>
          </p:spPr>
        </p:sp>
      </p:grpSp>
      <p:sp>
        <p:nvSpPr>
          <p:cNvPr name="TextBox 7" id="7"/>
          <p:cNvSpPr txBox="true"/>
          <p:nvPr/>
        </p:nvSpPr>
        <p:spPr>
          <a:xfrm rot="0">
            <a:off x="4892051" y="8914765"/>
            <a:ext cx="13083799" cy="887095"/>
          </a:xfrm>
          <a:prstGeom prst="rect">
            <a:avLst/>
          </a:prstGeom>
        </p:spPr>
        <p:txBody>
          <a:bodyPr anchor="t" rtlCol="false" tIns="0" lIns="0" bIns="0" rIns="0">
            <a:spAutoFit/>
          </a:bodyPr>
          <a:lstStyle/>
          <a:p>
            <a:pPr algn="ctr">
              <a:lnSpc>
                <a:spcPts val="7280"/>
              </a:lnSpc>
            </a:pPr>
            <a:r>
              <a:rPr lang="en-US" sz="5200">
                <a:solidFill>
                  <a:srgbClr val="FFFFFF"/>
                </a:solidFill>
                <a:latin typeface="Open Sans Bold"/>
              </a:rPr>
              <a:t>Yeah, command line...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1682425" y="2101374"/>
            <a:ext cx="3555354" cy="2749844"/>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10508609" y="407481"/>
            <a:ext cx="7471860" cy="1967590"/>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4064673" y="2981430"/>
            <a:ext cx="3323986" cy="3323986"/>
          </a:xfrm>
          <a:prstGeom prst="rect">
            <a:avLst/>
          </a:prstGeom>
        </p:spPr>
      </p:pic>
      <p:pic>
        <p:nvPicPr>
          <p:cNvPr name="Picture 5" id="5"/>
          <p:cNvPicPr>
            <a:picLocks noChangeAspect="true"/>
          </p:cNvPicPr>
          <p:nvPr/>
        </p:nvPicPr>
        <p:blipFill>
          <a:blip r:embed="rId6"/>
          <a:srcRect l="3035" t="0" r="0" b="0"/>
          <a:stretch>
            <a:fillRect/>
          </a:stretch>
        </p:blipFill>
        <p:spPr>
          <a:xfrm flipH="false" flipV="false" rot="0">
            <a:off x="11324460" y="6667484"/>
            <a:ext cx="6656008" cy="3170295"/>
          </a:xfrm>
          <a:prstGeom prst="rect">
            <a:avLst/>
          </a:prstGeom>
        </p:spPr>
      </p:pic>
      <p:pic>
        <p:nvPicPr>
          <p:cNvPr name="Picture 6" id="6"/>
          <p:cNvPicPr>
            <a:picLocks noChangeAspect="true"/>
          </p:cNvPicPr>
          <p:nvPr/>
        </p:nvPicPr>
        <p:blipFill>
          <a:blip r:embed="rId7"/>
          <a:srcRect l="0" t="0" r="0" b="0"/>
          <a:stretch>
            <a:fillRect/>
          </a:stretch>
        </p:blipFill>
        <p:spPr>
          <a:xfrm flipH="false" flipV="false" rot="0">
            <a:off x="3434051" y="6389819"/>
            <a:ext cx="3272185" cy="3272185"/>
          </a:xfrm>
          <a:prstGeom prst="rect">
            <a:avLst/>
          </a:prstGeom>
        </p:spPr>
      </p:pic>
      <p:pic>
        <p:nvPicPr>
          <p:cNvPr name="Picture 7" id="7"/>
          <p:cNvPicPr>
            <a:picLocks noChangeAspect="true"/>
          </p:cNvPicPr>
          <p:nvPr/>
        </p:nvPicPr>
        <p:blipFill>
          <a:blip r:embed="rId8"/>
          <a:srcRect l="4106" t="0" r="5213" b="4130"/>
          <a:stretch>
            <a:fillRect/>
          </a:stretch>
        </p:blipFill>
        <p:spPr>
          <a:xfrm flipH="false" flipV="false" rot="0">
            <a:off x="8043700" y="3305152"/>
            <a:ext cx="2537557" cy="2676543"/>
          </a:xfrm>
          <a:prstGeom prst="rect">
            <a:avLst/>
          </a:prstGeom>
        </p:spPr>
      </p:pic>
      <p:pic>
        <p:nvPicPr>
          <p:cNvPr name="Picture 8" id="8"/>
          <p:cNvPicPr>
            <a:picLocks noChangeAspect="true"/>
          </p:cNvPicPr>
          <p:nvPr/>
        </p:nvPicPr>
        <p:blipFill>
          <a:blip r:embed="rId9"/>
          <a:srcRect l="0" t="0" r="0" b="0"/>
          <a:stretch>
            <a:fillRect/>
          </a:stretch>
        </p:blipFill>
        <p:spPr>
          <a:xfrm flipH="false" flipV="false" rot="0">
            <a:off x="7534102" y="524360"/>
            <a:ext cx="2476770" cy="2476770"/>
          </a:xfrm>
          <a:prstGeom prst="rect">
            <a:avLst/>
          </a:prstGeom>
        </p:spPr>
      </p:pic>
      <p:grpSp>
        <p:nvGrpSpPr>
          <p:cNvPr name="Group 9" id="9"/>
          <p:cNvGrpSpPr/>
          <p:nvPr/>
        </p:nvGrpSpPr>
        <p:grpSpPr>
          <a:xfrm rot="0">
            <a:off x="6805878" y="8218514"/>
            <a:ext cx="1936216" cy="1619265"/>
            <a:chOff x="0" y="0"/>
            <a:chExt cx="2581621" cy="2159020"/>
          </a:xfrm>
        </p:grpSpPr>
        <p:grpSp>
          <p:nvGrpSpPr>
            <p:cNvPr name="Group 10" id="10"/>
            <p:cNvGrpSpPr/>
            <p:nvPr/>
          </p:nvGrpSpPr>
          <p:grpSpPr>
            <a:xfrm rot="0">
              <a:off x="0" y="0"/>
              <a:ext cx="2581621" cy="2159020"/>
              <a:chOff x="0" y="0"/>
              <a:chExt cx="1804765" cy="1509332"/>
            </a:xfrm>
          </p:grpSpPr>
          <p:sp>
            <p:nvSpPr>
              <p:cNvPr name="Freeform 11" id="11"/>
              <p:cNvSpPr/>
              <p:nvPr/>
            </p:nvSpPr>
            <p:spPr>
              <a:xfrm>
                <a:off x="0" y="0"/>
                <a:ext cx="1804765" cy="1509332"/>
              </a:xfrm>
              <a:custGeom>
                <a:avLst/>
                <a:gdLst/>
                <a:ahLst/>
                <a:cxnLst/>
                <a:rect r="r" b="b" t="t" l="l"/>
                <a:pathLst>
                  <a:path h="1509332" w="1804765">
                    <a:moveTo>
                      <a:pt x="0" y="0"/>
                    </a:moveTo>
                    <a:lnTo>
                      <a:pt x="1804765" y="0"/>
                    </a:lnTo>
                    <a:lnTo>
                      <a:pt x="1804765" y="1509332"/>
                    </a:lnTo>
                    <a:lnTo>
                      <a:pt x="0" y="1509332"/>
                    </a:lnTo>
                    <a:close/>
                  </a:path>
                </a:pathLst>
              </a:custGeom>
              <a:solidFill>
                <a:srgbClr val="FFC439"/>
              </a:solidFill>
            </p:spPr>
          </p:sp>
        </p:grpSp>
        <p:pic>
          <p:nvPicPr>
            <p:cNvPr name="Picture 12" id="12"/>
            <p:cNvPicPr>
              <a:picLocks noChangeAspect="true"/>
            </p:cNvPicPr>
            <p:nvPr/>
          </p:nvPicPr>
          <p:blipFill>
            <a:blip r:embed="rId10"/>
            <a:srcRect l="0" t="0" r="0" b="0"/>
            <a:stretch>
              <a:fillRect/>
            </a:stretch>
          </p:blipFill>
          <p:spPr>
            <a:xfrm flipH="false" flipV="false" rot="0">
              <a:off x="48371" y="0"/>
              <a:ext cx="2533250" cy="2159020"/>
            </a:xfrm>
            <a:prstGeom prst="rect">
              <a:avLst/>
            </a:prstGeom>
          </p:spPr>
        </p:pic>
      </p:grpSp>
      <p:pic>
        <p:nvPicPr>
          <p:cNvPr name="Picture 13" id="13"/>
          <p:cNvPicPr>
            <a:picLocks noChangeAspect="true"/>
          </p:cNvPicPr>
          <p:nvPr/>
        </p:nvPicPr>
        <p:blipFill>
          <a:blip r:embed="rId11"/>
          <a:srcRect l="0" t="0" r="0" b="0"/>
          <a:stretch>
            <a:fillRect/>
          </a:stretch>
        </p:blipFill>
        <p:spPr>
          <a:xfrm flipH="false" flipV="false" rot="0">
            <a:off x="13937214" y="5279845"/>
            <a:ext cx="2313164" cy="1754814"/>
          </a:xfrm>
          <a:prstGeom prst="rect">
            <a:avLst/>
          </a:prstGeom>
        </p:spPr>
      </p:pic>
      <p:pic>
        <p:nvPicPr>
          <p:cNvPr name="Picture 14" id="14"/>
          <p:cNvPicPr>
            <a:picLocks noChangeAspect="true"/>
          </p:cNvPicPr>
          <p:nvPr/>
        </p:nvPicPr>
        <p:blipFill>
          <a:blip r:embed="rId12"/>
          <a:srcRect l="0" t="0" r="0" b="0"/>
          <a:stretch>
            <a:fillRect/>
          </a:stretch>
        </p:blipFill>
        <p:spPr>
          <a:xfrm flipH="false" flipV="false" rot="0">
            <a:off x="15544588" y="2623365"/>
            <a:ext cx="2656481" cy="2656481"/>
          </a:xfrm>
          <a:prstGeom prst="rect">
            <a:avLst/>
          </a:prstGeom>
        </p:spPr>
      </p:pic>
      <p:pic>
        <p:nvPicPr>
          <p:cNvPr name="Picture 15" id="15"/>
          <p:cNvPicPr>
            <a:picLocks noChangeAspect="true"/>
          </p:cNvPicPr>
          <p:nvPr/>
        </p:nvPicPr>
        <p:blipFill>
          <a:blip r:embed="rId13"/>
          <a:srcRect l="0" t="0" r="0" b="0"/>
          <a:stretch>
            <a:fillRect/>
          </a:stretch>
        </p:blipFill>
        <p:spPr>
          <a:xfrm flipH="false" flipV="false" rot="0">
            <a:off x="9801306" y="6481292"/>
            <a:ext cx="2195255" cy="2195255"/>
          </a:xfrm>
          <a:prstGeom prst="rect">
            <a:avLst/>
          </a:prstGeom>
        </p:spPr>
      </p:pic>
      <p:pic>
        <p:nvPicPr>
          <p:cNvPr name="Picture 16" id="16"/>
          <p:cNvPicPr>
            <a:picLocks noChangeAspect="true"/>
          </p:cNvPicPr>
          <p:nvPr/>
        </p:nvPicPr>
        <p:blipFill>
          <a:blip r:embed="rId14"/>
          <a:srcRect l="0" t="0" r="0" b="0"/>
          <a:stretch>
            <a:fillRect/>
          </a:stretch>
        </p:blipFill>
        <p:spPr>
          <a:xfrm flipH="false" flipV="false" rot="0">
            <a:off x="3068931" y="524360"/>
            <a:ext cx="4002425" cy="1507407"/>
          </a:xfrm>
          <a:prstGeom prst="rect">
            <a:avLst/>
          </a:prstGeom>
        </p:spPr>
      </p:pic>
      <p:pic>
        <p:nvPicPr>
          <p:cNvPr name="Picture 17" id="17"/>
          <p:cNvPicPr>
            <a:picLocks noChangeAspect="true"/>
          </p:cNvPicPr>
          <p:nvPr/>
        </p:nvPicPr>
        <p:blipFill>
          <a:blip r:embed="rId15"/>
          <a:srcRect l="0" t="0" r="0" b="0"/>
          <a:stretch>
            <a:fillRect/>
          </a:stretch>
        </p:blipFill>
        <p:spPr>
          <a:xfrm flipH="false" flipV="false" rot="0">
            <a:off x="7249382" y="6088005"/>
            <a:ext cx="1894618" cy="1894618"/>
          </a:xfrm>
          <a:prstGeom prst="rect">
            <a:avLst/>
          </a:prstGeom>
        </p:spPr>
      </p:pic>
      <p:pic>
        <p:nvPicPr>
          <p:cNvPr name="Picture 18" id="18"/>
          <p:cNvPicPr>
            <a:picLocks noChangeAspect="true"/>
          </p:cNvPicPr>
          <p:nvPr/>
        </p:nvPicPr>
        <p:blipFill>
          <a:blip r:embed="rId16"/>
          <a:srcRect l="0" t="0" r="0" b="0"/>
          <a:stretch>
            <a:fillRect/>
          </a:stretch>
        </p:blipFill>
        <p:spPr>
          <a:xfrm flipH="false" flipV="false" rot="0">
            <a:off x="985847" y="7578919"/>
            <a:ext cx="2083085" cy="2083085"/>
          </a:xfrm>
          <a:prstGeom prst="rect">
            <a:avLst/>
          </a:prstGeom>
        </p:spPr>
      </p:pic>
      <p:pic>
        <p:nvPicPr>
          <p:cNvPr name="Picture 19" id="19"/>
          <p:cNvPicPr>
            <a:picLocks noChangeAspect="true"/>
          </p:cNvPicPr>
          <p:nvPr/>
        </p:nvPicPr>
        <p:blipFill>
          <a:blip r:embed="rId17"/>
          <a:srcRect l="0" t="0" r="0" b="0"/>
          <a:stretch>
            <a:fillRect/>
          </a:stretch>
        </p:blipFill>
        <p:spPr>
          <a:xfrm flipH="false" flipV="false" rot="0">
            <a:off x="10898934" y="4711853"/>
            <a:ext cx="2743019" cy="1593563"/>
          </a:xfrm>
          <a:prstGeom prst="rect">
            <a:avLst/>
          </a:prstGeom>
        </p:spPr>
      </p:pic>
      <p:pic>
        <p:nvPicPr>
          <p:cNvPr name="Picture 20" id="20"/>
          <p:cNvPicPr>
            <a:picLocks noChangeAspect="true"/>
          </p:cNvPicPr>
          <p:nvPr/>
        </p:nvPicPr>
        <p:blipFill>
          <a:blip r:embed="rId18"/>
          <a:srcRect l="12313" t="5031" r="11220" b="6469"/>
          <a:stretch>
            <a:fillRect/>
          </a:stretch>
        </p:blipFill>
        <p:spPr>
          <a:xfrm flipH="false" flipV="false" rot="0">
            <a:off x="606526" y="4809016"/>
            <a:ext cx="2026473" cy="2345358"/>
          </a:xfrm>
          <a:prstGeom prst="rect">
            <a:avLst/>
          </a:prstGeom>
        </p:spPr>
      </p:pic>
      <p:pic>
        <p:nvPicPr>
          <p:cNvPr name="Picture 21" id="21"/>
          <p:cNvPicPr>
            <a:picLocks noChangeAspect="true"/>
          </p:cNvPicPr>
          <p:nvPr/>
        </p:nvPicPr>
        <p:blipFill>
          <a:blip r:embed="rId19"/>
          <a:srcRect l="0" t="0" r="65632" b="0"/>
          <a:stretch>
            <a:fillRect/>
          </a:stretch>
        </p:blipFill>
        <p:spPr>
          <a:xfrm flipH="false" flipV="false" rot="0">
            <a:off x="825420" y="620830"/>
            <a:ext cx="1588685" cy="1540892"/>
          </a:xfrm>
          <a:prstGeom prst="rect">
            <a:avLst/>
          </a:prstGeom>
        </p:spPr>
      </p:pic>
      <p:pic>
        <p:nvPicPr>
          <p:cNvPr name="Picture 22" id="22"/>
          <p:cNvPicPr>
            <a:picLocks noChangeAspect="true"/>
          </p:cNvPicPr>
          <p:nvPr/>
        </p:nvPicPr>
        <p:blipFill>
          <a:blip r:embed="rId20"/>
          <a:srcRect l="0" t="0" r="0" b="0"/>
          <a:stretch>
            <a:fillRect/>
          </a:stretch>
        </p:blipFill>
        <p:spPr>
          <a:xfrm flipH="false" flipV="false" rot="0">
            <a:off x="606526" y="2623365"/>
            <a:ext cx="3213697" cy="1478301"/>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0" y="9525"/>
            <a:ext cx="18288000" cy="12192000"/>
          </a:xfrm>
          <a:prstGeom prst="rect">
            <a:avLst/>
          </a:prstGeom>
        </p:spPr>
      </p:pic>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7" t="0" r="5848" b="0"/>
          <a:stretch>
            <a:fillRect/>
          </a:stretch>
        </p:blipFill>
        <p:spPr>
          <a:xfrm>
            <a:off x="0" y="0"/>
            <a:ext cx="18288000" cy="1028700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1028700" y="6190791"/>
            <a:ext cx="2656481" cy="2656481"/>
          </a:xfrm>
          <a:prstGeom prst="rect">
            <a:avLst/>
          </a:prstGeom>
        </p:spPr>
      </p:pic>
      <p:sp>
        <p:nvSpPr>
          <p:cNvPr name="TextBox 4" id="4"/>
          <p:cNvSpPr txBox="true"/>
          <p:nvPr/>
        </p:nvSpPr>
        <p:spPr>
          <a:xfrm rot="0">
            <a:off x="880714" y="8771071"/>
            <a:ext cx="2952452" cy="712469"/>
          </a:xfrm>
          <a:prstGeom prst="rect">
            <a:avLst/>
          </a:prstGeom>
        </p:spPr>
        <p:txBody>
          <a:bodyPr anchor="t" rtlCol="false" tIns="0" lIns="0" bIns="0" rIns="0">
            <a:spAutoFit/>
          </a:bodyPr>
          <a:lstStyle/>
          <a:p>
            <a:pPr algn="ctr">
              <a:lnSpc>
                <a:spcPts val="5880"/>
              </a:lnSpc>
            </a:pPr>
            <a:r>
              <a:rPr lang="en-US" sz="4200">
                <a:solidFill>
                  <a:srgbClr val="000000"/>
                </a:solidFill>
                <a:latin typeface="Open Sans Bold"/>
              </a:rPr>
              <a:t>NetlifyCMS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0" y="0"/>
            <a:ext cx="18288000" cy="9707880"/>
          </a:xfrm>
          <a:prstGeom prst="rect">
            <a:avLst/>
          </a:prstGeom>
        </p:spPr>
      </p:pic>
      <p:sp>
        <p:nvSpPr>
          <p:cNvPr name="TextBox 3" id="3"/>
          <p:cNvSpPr txBox="true"/>
          <p:nvPr/>
        </p:nvSpPr>
        <p:spPr>
          <a:xfrm rot="0">
            <a:off x="133350" y="9872980"/>
            <a:ext cx="11830050" cy="257174"/>
          </a:xfrm>
          <a:prstGeom prst="rect">
            <a:avLst/>
          </a:prstGeom>
        </p:spPr>
        <p:txBody>
          <a:bodyPr anchor="t" rtlCol="false" tIns="0" lIns="0" bIns="0" rIns="0">
            <a:spAutoFit/>
          </a:bodyPr>
          <a:lstStyle/>
          <a:p>
            <a:pPr algn="ctr">
              <a:lnSpc>
                <a:spcPts val="2100"/>
              </a:lnSpc>
            </a:pPr>
            <a:r>
              <a:rPr lang="en-US" sz="1500">
                <a:solidFill>
                  <a:srgbClr val="000000"/>
                </a:solidFill>
                <a:latin typeface="Open Sans Light Bold"/>
              </a:rPr>
              <a:t>From Strapi documentation</a:t>
            </a:r>
            <a:r>
              <a:rPr lang="en-US" sz="1500">
                <a:solidFill>
                  <a:srgbClr val="000000"/>
                </a:solidFill>
                <a:latin typeface="Open Sans Light"/>
              </a:rPr>
              <a:t>: https://docs.strapi.io/user-docs/latest/content-types-builder/introduction-to-content-types-builder.html</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599775" y="0"/>
            <a:ext cx="17088450" cy="10287000"/>
          </a:xfrm>
          <a:prstGeom prst="rect">
            <a:avLst/>
          </a:prstGeom>
        </p:spPr>
      </p:pic>
      <p:grpSp>
        <p:nvGrpSpPr>
          <p:cNvPr name="Group 3" id="3"/>
          <p:cNvGrpSpPr/>
          <p:nvPr/>
        </p:nvGrpSpPr>
        <p:grpSpPr>
          <a:xfrm rot="0">
            <a:off x="5204082" y="4929285"/>
            <a:ext cx="6897252" cy="2432413"/>
            <a:chOff x="0" y="0"/>
            <a:chExt cx="2333145" cy="822816"/>
          </a:xfrm>
        </p:grpSpPr>
        <p:sp>
          <p:nvSpPr>
            <p:cNvPr name="Freeform 4" id="4"/>
            <p:cNvSpPr/>
            <p:nvPr/>
          </p:nvSpPr>
          <p:spPr>
            <a:xfrm>
              <a:off x="0" y="0"/>
              <a:ext cx="2333145" cy="822816"/>
            </a:xfrm>
            <a:custGeom>
              <a:avLst/>
              <a:gdLst/>
              <a:ahLst/>
              <a:cxnLst/>
              <a:rect r="r" b="b" t="t" l="l"/>
              <a:pathLst>
                <a:path h="822816" w="2333145">
                  <a:moveTo>
                    <a:pt x="2208685" y="822816"/>
                  </a:moveTo>
                  <a:lnTo>
                    <a:pt x="124460" y="822816"/>
                  </a:lnTo>
                  <a:cubicBezTo>
                    <a:pt x="55880" y="822816"/>
                    <a:pt x="0" y="766936"/>
                    <a:pt x="0" y="698356"/>
                  </a:cubicBezTo>
                  <a:lnTo>
                    <a:pt x="0" y="124460"/>
                  </a:lnTo>
                  <a:cubicBezTo>
                    <a:pt x="0" y="55880"/>
                    <a:pt x="55880" y="0"/>
                    <a:pt x="124460" y="0"/>
                  </a:cubicBezTo>
                  <a:lnTo>
                    <a:pt x="2208685" y="0"/>
                  </a:lnTo>
                  <a:cubicBezTo>
                    <a:pt x="2277265" y="0"/>
                    <a:pt x="2333145" y="55880"/>
                    <a:pt x="2333145" y="124460"/>
                  </a:cubicBezTo>
                  <a:lnTo>
                    <a:pt x="2333145" y="698356"/>
                  </a:lnTo>
                  <a:cubicBezTo>
                    <a:pt x="2333145" y="766936"/>
                    <a:pt x="2277265" y="822816"/>
                    <a:pt x="2208685" y="822816"/>
                  </a:cubicBezTo>
                  <a:close/>
                </a:path>
              </a:pathLst>
            </a:custGeom>
            <a:solidFill>
              <a:srgbClr val="B52432">
                <a:alpha val="85882"/>
              </a:srgbClr>
            </a:solidFill>
          </p:spPr>
        </p:sp>
      </p:grpSp>
      <p:sp>
        <p:nvSpPr>
          <p:cNvPr name="TextBox 5" id="5"/>
          <p:cNvSpPr txBox="true"/>
          <p:nvPr/>
        </p:nvSpPr>
        <p:spPr>
          <a:xfrm rot="0">
            <a:off x="5361982" y="5192356"/>
            <a:ext cx="6581451" cy="1811020"/>
          </a:xfrm>
          <a:prstGeom prst="rect">
            <a:avLst/>
          </a:prstGeom>
        </p:spPr>
        <p:txBody>
          <a:bodyPr anchor="t" rtlCol="false" tIns="0" lIns="0" bIns="0" rIns="0">
            <a:spAutoFit/>
          </a:bodyPr>
          <a:lstStyle/>
          <a:p>
            <a:pPr algn="ctr">
              <a:lnSpc>
                <a:spcPts val="7279"/>
              </a:lnSpc>
            </a:pPr>
            <a:r>
              <a:rPr lang="en-US" sz="5199">
                <a:solidFill>
                  <a:srgbClr val="FFFFFF"/>
                </a:solidFill>
                <a:latin typeface="Open Sans Bold"/>
              </a:rPr>
              <a:t>See your changes instantly in Tina</a:t>
            </a:r>
          </a:p>
        </p:txBody>
      </p:sp>
      <p:sp>
        <p:nvSpPr>
          <p:cNvPr name="AutoShape 6" id="6"/>
          <p:cNvSpPr/>
          <p:nvPr/>
        </p:nvSpPr>
        <p:spPr>
          <a:xfrm rot="-8909024">
            <a:off x="3832423" y="4295775"/>
            <a:ext cx="2769635" cy="0"/>
          </a:xfrm>
          <a:prstGeom prst="line">
            <a:avLst/>
          </a:prstGeom>
          <a:ln cap="rnd" w="247650">
            <a:solidFill>
              <a:srgbClr val="B52432">
                <a:alpha val="73725"/>
              </a:srgbClr>
            </a:solidFill>
            <a:prstDash val="solid"/>
            <a:headEnd type="none" len="sm" w="sm"/>
            <a:tailEnd type="arrow" len="sm" w="med"/>
          </a:ln>
        </p:spPr>
      </p:sp>
      <p:sp>
        <p:nvSpPr>
          <p:cNvPr name="AutoShape 7" id="7"/>
          <p:cNvSpPr/>
          <p:nvPr/>
        </p:nvSpPr>
        <p:spPr>
          <a:xfrm rot="-3971196">
            <a:off x="8164777" y="4097179"/>
            <a:ext cx="2016682" cy="0"/>
          </a:xfrm>
          <a:prstGeom prst="line">
            <a:avLst/>
          </a:prstGeom>
          <a:ln cap="rnd" w="247650">
            <a:solidFill>
              <a:srgbClr val="B52432">
                <a:alpha val="73725"/>
              </a:srgbClr>
            </a:solidFill>
            <a:prstDash val="solid"/>
            <a:headEnd type="none" len="sm" w="sm"/>
            <a:tailEnd type="arrow" len="sm" w="med"/>
          </a:ln>
        </p:spPr>
      </p:sp>
      <p:sp>
        <p:nvSpPr>
          <p:cNvPr name="TextBox 8" id="8"/>
          <p:cNvSpPr txBox="true"/>
          <p:nvPr/>
        </p:nvSpPr>
        <p:spPr>
          <a:xfrm rot="0">
            <a:off x="13047725" y="143192"/>
            <a:ext cx="4384551" cy="356234"/>
          </a:xfrm>
          <a:prstGeom prst="rect">
            <a:avLst/>
          </a:prstGeom>
        </p:spPr>
        <p:txBody>
          <a:bodyPr anchor="t" rtlCol="false" tIns="0" lIns="0" bIns="0" rIns="0">
            <a:spAutoFit/>
          </a:bodyPr>
          <a:lstStyle/>
          <a:p>
            <a:pPr algn="ctr">
              <a:lnSpc>
                <a:spcPts val="2940"/>
              </a:lnSpc>
            </a:pPr>
            <a:r>
              <a:rPr lang="en-US" sz="2100">
                <a:solidFill>
                  <a:srgbClr val="FFFFFF"/>
                </a:solidFill>
                <a:latin typeface="Open Sans Light"/>
              </a:rPr>
              <a:t>https://tina.io/docs/editing/overview/</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AF0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66861" y="0"/>
            <a:ext cx="17438474" cy="10797322"/>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95609" y="-338541"/>
            <a:ext cx="8080350" cy="7145983"/>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7701583" y="-28004"/>
            <a:ext cx="10494132" cy="664301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8280586" y="6222414"/>
            <a:ext cx="9804623" cy="4838369"/>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296119" y="6259121"/>
            <a:ext cx="8673308" cy="7240294"/>
          </a:xfrm>
          <a:prstGeom prst="rect">
            <a:avLst/>
          </a:prstGeom>
        </p:spPr>
      </p:pic>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280" t="14920" r="0" b="11770"/>
          <a:stretch>
            <a:fillRect/>
          </a:stretch>
        </p:blipFill>
        <p:spPr>
          <a:xfrm>
            <a:off x="0" y="0"/>
            <a:ext cx="18288000" cy="10287000"/>
          </a:xfrm>
          <a:prstGeom prst="rect">
            <a:avLst/>
          </a:prstGeom>
        </p:spPr>
      </p:pic>
      <p:sp>
        <p:nvSpPr>
          <p:cNvPr name="TextBox 3" id="3"/>
          <p:cNvSpPr txBox="true"/>
          <p:nvPr/>
        </p:nvSpPr>
        <p:spPr>
          <a:xfrm rot="0">
            <a:off x="209550" y="9568375"/>
            <a:ext cx="4368438" cy="434521"/>
          </a:xfrm>
          <a:prstGeom prst="rect">
            <a:avLst/>
          </a:prstGeom>
        </p:spPr>
        <p:txBody>
          <a:bodyPr anchor="t" rtlCol="false" tIns="0" lIns="0" bIns="0" rIns="0">
            <a:spAutoFit/>
          </a:bodyPr>
          <a:lstStyle/>
          <a:p>
            <a:pPr algn="ctr">
              <a:lnSpc>
                <a:spcPts val="3503"/>
              </a:lnSpc>
            </a:pPr>
            <a:r>
              <a:rPr lang="en-US" sz="2502">
                <a:solidFill>
                  <a:srgbClr val="FFFFFF"/>
                </a:solidFill>
                <a:latin typeface="Open Sans"/>
              </a:rPr>
              <a:t>sunrise from my front yard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8492" t="21729" r="8223" b="20906"/>
          <a:stretch>
            <a:fillRect/>
          </a:stretch>
        </p:blipFill>
        <p:spPr>
          <a:xfrm>
            <a:off x="0" y="0"/>
            <a:ext cx="18288000" cy="10287000"/>
          </a:xfrm>
          <a:prstGeom prst="rect">
            <a:avLst/>
          </a:prstGeom>
        </p:spPr>
      </p:pic>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7866" t="12956" r="7795" b="11978"/>
          <a:stretch>
            <a:fillRect/>
          </a:stretch>
        </p:blipFill>
        <p:spPr>
          <a:xfrm flipH="false" flipV="false" rot="0">
            <a:off x="0" y="0"/>
            <a:ext cx="10504256" cy="5371892"/>
          </a:xfrm>
          <a:prstGeom prst="rect">
            <a:avLst/>
          </a:prstGeom>
        </p:spPr>
      </p:pic>
      <p:pic>
        <p:nvPicPr>
          <p:cNvPr name="Picture 3" id="3"/>
          <p:cNvPicPr>
            <a:picLocks noChangeAspect="true"/>
          </p:cNvPicPr>
          <p:nvPr/>
        </p:nvPicPr>
        <p:blipFill>
          <a:blip r:embed="rId4"/>
          <a:srcRect l="18260" t="12467" r="19243" b="11245"/>
          <a:stretch>
            <a:fillRect/>
          </a:stretch>
        </p:blipFill>
        <p:spPr>
          <a:xfrm flipH="false" flipV="false" rot="0">
            <a:off x="10504256" y="0"/>
            <a:ext cx="7783744" cy="5459367"/>
          </a:xfrm>
          <a:prstGeom prst="rect">
            <a:avLst/>
          </a:prstGeom>
        </p:spPr>
      </p:pic>
      <p:pic>
        <p:nvPicPr>
          <p:cNvPr name="Picture 4" id="4"/>
          <p:cNvPicPr>
            <a:picLocks noChangeAspect="true"/>
          </p:cNvPicPr>
          <p:nvPr/>
        </p:nvPicPr>
        <p:blipFill>
          <a:blip r:embed="rId5"/>
          <a:srcRect l="3933" t="12712" r="5618" b="23224"/>
          <a:stretch>
            <a:fillRect/>
          </a:stretch>
        </p:blipFill>
        <p:spPr>
          <a:xfrm flipH="false" flipV="false" rot="0">
            <a:off x="6425622" y="5459367"/>
            <a:ext cx="11862378" cy="4827633"/>
          </a:xfrm>
          <a:prstGeom prst="rect">
            <a:avLst/>
          </a:prstGeom>
        </p:spPr>
      </p:pic>
      <p:sp>
        <p:nvSpPr>
          <p:cNvPr name="TextBox 5" id="5"/>
          <p:cNvSpPr txBox="true"/>
          <p:nvPr/>
        </p:nvSpPr>
        <p:spPr>
          <a:xfrm rot="0">
            <a:off x="162958" y="5897314"/>
            <a:ext cx="6003679" cy="1975869"/>
          </a:xfrm>
          <a:prstGeom prst="rect">
            <a:avLst/>
          </a:prstGeom>
        </p:spPr>
        <p:txBody>
          <a:bodyPr anchor="t" rtlCol="false" tIns="0" lIns="0" bIns="0" rIns="0">
            <a:spAutoFit/>
          </a:bodyPr>
          <a:lstStyle/>
          <a:p>
            <a:pPr algn="ctr">
              <a:lnSpc>
                <a:spcPts val="7797"/>
              </a:lnSpc>
            </a:pPr>
            <a:r>
              <a:rPr lang="en-US" sz="6900">
                <a:solidFill>
                  <a:srgbClr val="000000"/>
                </a:solidFill>
                <a:latin typeface="Open Sans Bold"/>
              </a:rPr>
              <a:t>Digital Collections</a:t>
            </a:r>
          </a:p>
        </p:txBody>
      </p:sp>
      <p:sp>
        <p:nvSpPr>
          <p:cNvPr name="TextBox 6" id="6"/>
          <p:cNvSpPr txBox="true"/>
          <p:nvPr/>
        </p:nvSpPr>
        <p:spPr>
          <a:xfrm rot="0">
            <a:off x="0" y="8363267"/>
            <a:ext cx="6329595"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check out </a:t>
            </a:r>
            <a:r>
              <a:rPr lang="en-US" sz="3399">
                <a:solidFill>
                  <a:srgbClr val="000000"/>
                </a:solidFill>
                <a:latin typeface="Open Sans Light Bold"/>
              </a:rPr>
              <a:t>collectionbuilder.github.io</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54545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5035" t="14464" r="4632" b="18079"/>
          <a:stretch>
            <a:fillRect/>
          </a:stretch>
        </p:blipFill>
        <p:spPr>
          <a:xfrm flipH="false" flipV="false" rot="0">
            <a:off x="0" y="0"/>
            <a:ext cx="10012971" cy="6559588"/>
          </a:xfrm>
          <a:prstGeom prst="rect">
            <a:avLst/>
          </a:prstGeom>
        </p:spPr>
      </p:pic>
      <p:pic>
        <p:nvPicPr>
          <p:cNvPr name="Picture 3" id="3"/>
          <p:cNvPicPr>
            <a:picLocks noChangeAspect="true"/>
          </p:cNvPicPr>
          <p:nvPr/>
        </p:nvPicPr>
        <p:blipFill>
          <a:blip r:embed="rId4"/>
          <a:srcRect l="6946" t="13177" r="8103" b="21752"/>
          <a:stretch>
            <a:fillRect/>
          </a:stretch>
        </p:blipFill>
        <p:spPr>
          <a:xfrm flipH="false" flipV="false" rot="0">
            <a:off x="9898671" y="0"/>
            <a:ext cx="8389329" cy="10287000"/>
          </a:xfrm>
          <a:prstGeom prst="rect">
            <a:avLst/>
          </a:prstGeom>
        </p:spPr>
      </p:pic>
      <p:sp>
        <p:nvSpPr>
          <p:cNvPr name="TextBox 4" id="4"/>
          <p:cNvSpPr txBox="true"/>
          <p:nvPr/>
        </p:nvSpPr>
        <p:spPr>
          <a:xfrm rot="0">
            <a:off x="773544" y="7797166"/>
            <a:ext cx="7560320" cy="1251584"/>
          </a:xfrm>
          <a:prstGeom prst="rect">
            <a:avLst/>
          </a:prstGeom>
        </p:spPr>
        <p:txBody>
          <a:bodyPr anchor="t" rtlCol="false" tIns="0" lIns="0" bIns="0" rIns="0">
            <a:spAutoFit/>
          </a:bodyPr>
          <a:lstStyle/>
          <a:p>
            <a:pPr algn="ctr">
              <a:lnSpc>
                <a:spcPts val="5040"/>
              </a:lnSpc>
            </a:pPr>
            <a:r>
              <a:rPr lang="en-US" sz="3600">
                <a:solidFill>
                  <a:srgbClr val="FFFFFF"/>
                </a:solidFill>
                <a:latin typeface="Open Sans Bold"/>
              </a:rPr>
              <a:t>both sites were created on Jekyll </a:t>
            </a:r>
          </a:p>
          <a:p>
            <a:pPr algn="ctr">
              <a:lnSpc>
                <a:spcPts val="5040"/>
              </a:lnSpc>
            </a:pPr>
            <a:r>
              <a:rPr lang="en-US" sz="3600">
                <a:solidFill>
                  <a:srgbClr val="FFFFFF"/>
                </a:solidFill>
                <a:latin typeface="Open Sans Bold"/>
              </a:rPr>
              <a:t>and  hosted at Github Pages</a:t>
            </a:r>
          </a:p>
        </p:txBody>
      </p:sp>
      <p:pic>
        <p:nvPicPr>
          <p:cNvPr name="Picture 5" id="5"/>
          <p:cNvPicPr>
            <a:picLocks noChangeAspect="true"/>
          </p:cNvPicPr>
          <p:nvPr/>
        </p:nvPicPr>
        <p:blipFill>
          <a:blip r:embed="rId3"/>
          <a:srcRect l="5035" t="70884" r="5663" b="14552"/>
          <a:stretch>
            <a:fillRect/>
          </a:stretch>
        </p:blipFill>
        <p:spPr>
          <a:xfrm flipH="false" flipV="false" rot="0">
            <a:off x="0" y="5143500"/>
            <a:ext cx="9898671" cy="1416088"/>
          </a:xfrm>
          <a:prstGeom prst="rect">
            <a:avLst/>
          </a:prstGeom>
        </p:spPr>
      </p:pic>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2116" t="13131" r="19425" b="29640"/>
          <a:stretch>
            <a:fillRect/>
          </a:stretch>
        </p:blipFill>
        <p:spPr>
          <a:xfrm>
            <a:off x="0" y="0"/>
            <a:ext cx="18288000" cy="1028700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5572" r="0" b="0"/>
          <a:stretch>
            <a:fillRect/>
          </a:stretch>
        </p:blipFill>
        <p:spPr>
          <a:xfrm>
            <a:off x="0" y="0"/>
            <a:ext cx="18288000" cy="1028700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3748803" y="5410536"/>
            <a:ext cx="3131075" cy="3552566"/>
          </a:xfrm>
          <a:prstGeom prst="rect">
            <a:avLst/>
          </a:prstGeom>
        </p:spPr>
      </p:pic>
      <p:sp>
        <p:nvSpPr>
          <p:cNvPr name="TextBox 4" id="4"/>
          <p:cNvSpPr txBox="true"/>
          <p:nvPr/>
        </p:nvSpPr>
        <p:spPr>
          <a:xfrm rot="0">
            <a:off x="240522" y="9375775"/>
            <a:ext cx="2794878" cy="611505"/>
          </a:xfrm>
          <a:prstGeom prst="rect">
            <a:avLst/>
          </a:prstGeom>
        </p:spPr>
        <p:txBody>
          <a:bodyPr anchor="t" rtlCol="false" tIns="0" lIns="0" bIns="0" rIns="0">
            <a:spAutoFit/>
          </a:bodyPr>
          <a:lstStyle/>
          <a:p>
            <a:pPr algn="ctr">
              <a:lnSpc>
                <a:spcPts val="2520"/>
              </a:lnSpc>
            </a:pPr>
            <a:r>
              <a:rPr lang="en-US" sz="1800">
                <a:solidFill>
                  <a:srgbClr val="FFFFFF"/>
                </a:solidFill>
                <a:latin typeface="Open Sans Light"/>
              </a:rPr>
              <a:t>UuMUfQ, CC BY-S</a:t>
            </a:r>
            <a:r>
              <a:rPr lang="en-US" sz="1800">
                <a:solidFill>
                  <a:srgbClr val="FFFFFF"/>
                </a:solidFill>
                <a:latin typeface="Open Sans Light"/>
              </a:rPr>
              <a:t>A 3.0  </a:t>
            </a:r>
          </a:p>
          <a:p>
            <a:pPr algn="ctr">
              <a:lnSpc>
                <a:spcPts val="2520"/>
              </a:lnSpc>
            </a:pPr>
            <a:r>
              <a:rPr lang="en-US" sz="1800">
                <a:solidFill>
                  <a:srgbClr val="FFFFFF"/>
                </a:solidFill>
                <a:latin typeface="Open Sans Light"/>
              </a:rPr>
              <a:t>via Wikimedia Commons</a:t>
            </a:r>
          </a:p>
        </p:txBody>
      </p:sp>
      <p:sp>
        <p:nvSpPr>
          <p:cNvPr name="TextBox 5" id="5"/>
          <p:cNvSpPr txBox="true"/>
          <p:nvPr/>
        </p:nvSpPr>
        <p:spPr>
          <a:xfrm rot="0">
            <a:off x="13776992" y="4049172"/>
            <a:ext cx="2114512" cy="5646643"/>
          </a:xfrm>
          <a:prstGeom prst="rect">
            <a:avLst/>
          </a:prstGeom>
        </p:spPr>
        <p:txBody>
          <a:bodyPr anchor="t" rtlCol="false" tIns="0" lIns="0" bIns="0" rIns="0">
            <a:spAutoFit/>
          </a:bodyPr>
          <a:lstStyle/>
          <a:p>
            <a:pPr algn="ctr">
              <a:lnSpc>
                <a:spcPts val="46165"/>
              </a:lnSpc>
            </a:pPr>
            <a:r>
              <a:rPr lang="en-US" sz="32975">
                <a:solidFill>
                  <a:srgbClr val="D40000">
                    <a:alpha val="88627"/>
                  </a:srgbClr>
                </a:solidFill>
                <a:latin typeface="Open Sans Extra Bold"/>
              </a:rPr>
              <a:t>?</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a:off x="0" y="0"/>
            <a:ext cx="18288000" cy="10287000"/>
          </a:xfrm>
          <a:prstGeom prst="rect">
            <a:avLst/>
          </a:prstGeom>
        </p:spPr>
      </p:pic>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18487" y="726799"/>
            <a:ext cx="1869967" cy="186996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grpSp>
        <p:nvGrpSpPr>
          <p:cNvPr name="Group 4" id="4"/>
          <p:cNvGrpSpPr/>
          <p:nvPr/>
        </p:nvGrpSpPr>
        <p:grpSpPr>
          <a:xfrm rot="0">
            <a:off x="2311222" y="726799"/>
            <a:ext cx="1869967" cy="1869967"/>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grpSp>
        <p:nvGrpSpPr>
          <p:cNvPr name="Group 6" id="6"/>
          <p:cNvGrpSpPr/>
          <p:nvPr/>
        </p:nvGrpSpPr>
        <p:grpSpPr>
          <a:xfrm rot="0">
            <a:off x="4288896" y="726799"/>
            <a:ext cx="1869967" cy="1869967"/>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40000"/>
            </a:solidFill>
          </p:spPr>
        </p:sp>
      </p:grpSp>
      <p:grpSp>
        <p:nvGrpSpPr>
          <p:cNvPr name="Group 8" id="8"/>
          <p:cNvGrpSpPr/>
          <p:nvPr/>
        </p:nvGrpSpPr>
        <p:grpSpPr>
          <a:xfrm rot="0">
            <a:off x="6281631" y="726799"/>
            <a:ext cx="1869967" cy="1869967"/>
            <a:chOff x="0" y="0"/>
            <a:chExt cx="6350000" cy="6350000"/>
          </a:xfrm>
        </p:grpSpPr>
        <p:sp>
          <p:nvSpPr>
            <p:cNvPr name="Freeform 9" id="9"/>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40000"/>
            </a:solidFill>
          </p:spPr>
        </p:sp>
      </p:grpSp>
      <p:grpSp>
        <p:nvGrpSpPr>
          <p:cNvPr name="Group 10" id="10"/>
          <p:cNvGrpSpPr/>
          <p:nvPr/>
        </p:nvGrpSpPr>
        <p:grpSpPr>
          <a:xfrm rot="0">
            <a:off x="8260193" y="726799"/>
            <a:ext cx="1869967" cy="1869967"/>
            <a:chOff x="0" y="0"/>
            <a:chExt cx="6350000" cy="6350000"/>
          </a:xfrm>
        </p:grpSpPr>
        <p:sp>
          <p:nvSpPr>
            <p:cNvPr name="Freeform 11" id="11"/>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8B2E"/>
            </a:solidFill>
          </p:spPr>
        </p:sp>
      </p:grpSp>
      <p:grpSp>
        <p:nvGrpSpPr>
          <p:cNvPr name="Group 12" id="12"/>
          <p:cNvGrpSpPr/>
          <p:nvPr/>
        </p:nvGrpSpPr>
        <p:grpSpPr>
          <a:xfrm rot="0">
            <a:off x="10252928" y="726799"/>
            <a:ext cx="1869967" cy="1869967"/>
            <a:chOff x="0" y="0"/>
            <a:chExt cx="6350000" cy="6350000"/>
          </a:xfrm>
        </p:grpSpPr>
        <p:sp>
          <p:nvSpPr>
            <p:cNvPr name="Freeform 13" id="1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8B2E"/>
            </a:solidFill>
          </p:spPr>
        </p:sp>
      </p:grpSp>
      <p:grpSp>
        <p:nvGrpSpPr>
          <p:cNvPr name="Group 14" id="14"/>
          <p:cNvGrpSpPr/>
          <p:nvPr/>
        </p:nvGrpSpPr>
        <p:grpSpPr>
          <a:xfrm rot="0">
            <a:off x="12230602" y="726799"/>
            <a:ext cx="1869967" cy="1869967"/>
            <a:chOff x="0" y="0"/>
            <a:chExt cx="6350000" cy="6350000"/>
          </a:xfrm>
        </p:grpSpPr>
        <p:sp>
          <p:nvSpPr>
            <p:cNvPr name="Freeform 15" id="1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name="Group 16" id="16"/>
          <p:cNvGrpSpPr/>
          <p:nvPr/>
        </p:nvGrpSpPr>
        <p:grpSpPr>
          <a:xfrm rot="0">
            <a:off x="14223336" y="726799"/>
            <a:ext cx="1869967" cy="1869967"/>
            <a:chOff x="0" y="0"/>
            <a:chExt cx="6350000" cy="6350000"/>
          </a:xfrm>
        </p:grpSpPr>
        <p:sp>
          <p:nvSpPr>
            <p:cNvPr name="Freeform 17" id="1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name="Group 18" id="18"/>
          <p:cNvGrpSpPr/>
          <p:nvPr/>
        </p:nvGrpSpPr>
        <p:grpSpPr>
          <a:xfrm rot="0">
            <a:off x="16200122" y="726799"/>
            <a:ext cx="1869967" cy="1869967"/>
            <a:chOff x="0" y="0"/>
            <a:chExt cx="6350000" cy="6350000"/>
          </a:xfrm>
        </p:grpSpPr>
        <p:sp>
          <p:nvSpPr>
            <p:cNvPr name="Freeform 19" id="19"/>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20" id="20"/>
          <p:cNvGrpSpPr/>
          <p:nvPr/>
        </p:nvGrpSpPr>
        <p:grpSpPr>
          <a:xfrm rot="0">
            <a:off x="319375" y="2703585"/>
            <a:ext cx="1869967" cy="1869967"/>
            <a:chOff x="0" y="0"/>
            <a:chExt cx="6350000" cy="6350000"/>
          </a:xfrm>
        </p:grpSpPr>
        <p:sp>
          <p:nvSpPr>
            <p:cNvPr name="Freeform 21" id="21"/>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grpSp>
        <p:nvGrpSpPr>
          <p:cNvPr name="Group 22" id="22"/>
          <p:cNvGrpSpPr/>
          <p:nvPr/>
        </p:nvGrpSpPr>
        <p:grpSpPr>
          <a:xfrm rot="0">
            <a:off x="2312110" y="2703585"/>
            <a:ext cx="1869967" cy="1869967"/>
            <a:chOff x="0" y="0"/>
            <a:chExt cx="6350000" cy="6350000"/>
          </a:xfrm>
        </p:grpSpPr>
        <p:sp>
          <p:nvSpPr>
            <p:cNvPr name="Freeform 23" id="2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grpSp>
        <p:nvGrpSpPr>
          <p:cNvPr name="Group 24" id="24"/>
          <p:cNvGrpSpPr/>
          <p:nvPr/>
        </p:nvGrpSpPr>
        <p:grpSpPr>
          <a:xfrm rot="0">
            <a:off x="4289784" y="2703585"/>
            <a:ext cx="1869967" cy="1869967"/>
            <a:chOff x="0" y="0"/>
            <a:chExt cx="6350000" cy="6350000"/>
          </a:xfrm>
        </p:grpSpPr>
        <p:sp>
          <p:nvSpPr>
            <p:cNvPr name="Freeform 25" id="2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40000"/>
            </a:solidFill>
          </p:spPr>
        </p:sp>
      </p:grpSp>
      <p:grpSp>
        <p:nvGrpSpPr>
          <p:cNvPr name="Group 26" id="26"/>
          <p:cNvGrpSpPr/>
          <p:nvPr/>
        </p:nvGrpSpPr>
        <p:grpSpPr>
          <a:xfrm rot="0">
            <a:off x="6282519" y="2703585"/>
            <a:ext cx="1869967" cy="1869967"/>
            <a:chOff x="0" y="0"/>
            <a:chExt cx="6350000" cy="6350000"/>
          </a:xfrm>
        </p:grpSpPr>
        <p:sp>
          <p:nvSpPr>
            <p:cNvPr name="Freeform 27" id="2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8B2E"/>
            </a:solidFill>
          </p:spPr>
        </p:sp>
      </p:grpSp>
      <p:grpSp>
        <p:nvGrpSpPr>
          <p:cNvPr name="Group 28" id="28"/>
          <p:cNvGrpSpPr/>
          <p:nvPr/>
        </p:nvGrpSpPr>
        <p:grpSpPr>
          <a:xfrm rot="0">
            <a:off x="8261081" y="2703585"/>
            <a:ext cx="1869967" cy="1869967"/>
            <a:chOff x="0" y="0"/>
            <a:chExt cx="6350000" cy="6350000"/>
          </a:xfrm>
        </p:grpSpPr>
        <p:sp>
          <p:nvSpPr>
            <p:cNvPr name="Freeform 29" id="29"/>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8B2E"/>
            </a:solidFill>
          </p:spPr>
        </p:sp>
      </p:grpSp>
      <p:grpSp>
        <p:nvGrpSpPr>
          <p:cNvPr name="Group 30" id="30"/>
          <p:cNvGrpSpPr/>
          <p:nvPr/>
        </p:nvGrpSpPr>
        <p:grpSpPr>
          <a:xfrm rot="0">
            <a:off x="10253816" y="2703585"/>
            <a:ext cx="1869967" cy="1869967"/>
            <a:chOff x="0" y="0"/>
            <a:chExt cx="6350000" cy="6350000"/>
          </a:xfrm>
        </p:grpSpPr>
        <p:sp>
          <p:nvSpPr>
            <p:cNvPr name="Freeform 31" id="31"/>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8B2E"/>
            </a:solidFill>
          </p:spPr>
        </p:sp>
      </p:grpSp>
      <p:grpSp>
        <p:nvGrpSpPr>
          <p:cNvPr name="Group 32" id="32"/>
          <p:cNvGrpSpPr/>
          <p:nvPr/>
        </p:nvGrpSpPr>
        <p:grpSpPr>
          <a:xfrm rot="0">
            <a:off x="12231489" y="2703585"/>
            <a:ext cx="1869967" cy="1869967"/>
            <a:chOff x="0" y="0"/>
            <a:chExt cx="6350000" cy="6350000"/>
          </a:xfrm>
        </p:grpSpPr>
        <p:sp>
          <p:nvSpPr>
            <p:cNvPr name="Freeform 33" id="3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name="Group 34" id="34"/>
          <p:cNvGrpSpPr/>
          <p:nvPr/>
        </p:nvGrpSpPr>
        <p:grpSpPr>
          <a:xfrm rot="0">
            <a:off x="14224224" y="2703585"/>
            <a:ext cx="1869967" cy="1869967"/>
            <a:chOff x="0" y="0"/>
            <a:chExt cx="6350000" cy="6350000"/>
          </a:xfrm>
        </p:grpSpPr>
        <p:sp>
          <p:nvSpPr>
            <p:cNvPr name="Freeform 35" id="3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36" id="36"/>
          <p:cNvGrpSpPr/>
          <p:nvPr/>
        </p:nvGrpSpPr>
        <p:grpSpPr>
          <a:xfrm rot="0">
            <a:off x="16201010" y="2703585"/>
            <a:ext cx="1869967" cy="1869967"/>
            <a:chOff x="0" y="0"/>
            <a:chExt cx="6350000" cy="6350000"/>
          </a:xfrm>
        </p:grpSpPr>
        <p:sp>
          <p:nvSpPr>
            <p:cNvPr name="Freeform 37" id="3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sp>
        <p:nvSpPr>
          <p:cNvPr name="AutoShape 38" id="38"/>
          <p:cNvSpPr/>
          <p:nvPr/>
        </p:nvSpPr>
        <p:spPr>
          <a:xfrm rot="0">
            <a:off x="902730" y="5105400"/>
            <a:ext cx="16230600" cy="0"/>
          </a:xfrm>
          <a:prstGeom prst="line">
            <a:avLst/>
          </a:prstGeom>
          <a:ln cap="rnd" w="47625">
            <a:solidFill>
              <a:srgbClr val="000000"/>
            </a:solidFill>
            <a:prstDash val="solid"/>
            <a:headEnd type="none" len="sm" w="sm"/>
            <a:tailEnd type="none" len="sm" w="sm"/>
          </a:ln>
        </p:spPr>
      </p:sp>
      <p:grpSp>
        <p:nvGrpSpPr>
          <p:cNvPr name="Group 39" id="39"/>
          <p:cNvGrpSpPr/>
          <p:nvPr/>
        </p:nvGrpSpPr>
        <p:grpSpPr>
          <a:xfrm rot="0">
            <a:off x="317156" y="5659197"/>
            <a:ext cx="1869967" cy="1869967"/>
            <a:chOff x="0" y="0"/>
            <a:chExt cx="6350000" cy="6350000"/>
          </a:xfrm>
        </p:grpSpPr>
        <p:sp>
          <p:nvSpPr>
            <p:cNvPr name="Freeform 40" id="4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41" id="41"/>
          <p:cNvGrpSpPr/>
          <p:nvPr/>
        </p:nvGrpSpPr>
        <p:grpSpPr>
          <a:xfrm rot="0">
            <a:off x="2309891" y="5659197"/>
            <a:ext cx="1869967" cy="1869967"/>
            <a:chOff x="0" y="0"/>
            <a:chExt cx="6350000" cy="6350000"/>
          </a:xfrm>
        </p:grpSpPr>
        <p:sp>
          <p:nvSpPr>
            <p:cNvPr name="Freeform 42" id="4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43" id="43"/>
          <p:cNvGrpSpPr/>
          <p:nvPr/>
        </p:nvGrpSpPr>
        <p:grpSpPr>
          <a:xfrm rot="0">
            <a:off x="4287565" y="5659197"/>
            <a:ext cx="1869967" cy="1869967"/>
            <a:chOff x="0" y="0"/>
            <a:chExt cx="6350000" cy="6350000"/>
          </a:xfrm>
        </p:grpSpPr>
        <p:sp>
          <p:nvSpPr>
            <p:cNvPr name="Freeform 44" id="4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45" id="45"/>
          <p:cNvGrpSpPr/>
          <p:nvPr/>
        </p:nvGrpSpPr>
        <p:grpSpPr>
          <a:xfrm rot="0">
            <a:off x="6280300" y="5659197"/>
            <a:ext cx="1869967" cy="1869967"/>
            <a:chOff x="0" y="0"/>
            <a:chExt cx="6350000" cy="6350000"/>
          </a:xfrm>
        </p:grpSpPr>
        <p:sp>
          <p:nvSpPr>
            <p:cNvPr name="Freeform 46" id="4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47" id="47"/>
          <p:cNvGrpSpPr/>
          <p:nvPr/>
        </p:nvGrpSpPr>
        <p:grpSpPr>
          <a:xfrm rot="0">
            <a:off x="8258861" y="5659197"/>
            <a:ext cx="1869967" cy="1869967"/>
            <a:chOff x="0" y="0"/>
            <a:chExt cx="6350000" cy="6350000"/>
          </a:xfrm>
        </p:grpSpPr>
        <p:sp>
          <p:nvSpPr>
            <p:cNvPr name="Freeform 48" id="4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49" id="49"/>
          <p:cNvGrpSpPr/>
          <p:nvPr/>
        </p:nvGrpSpPr>
        <p:grpSpPr>
          <a:xfrm rot="0">
            <a:off x="10251596" y="5659197"/>
            <a:ext cx="1869967" cy="1869967"/>
            <a:chOff x="0" y="0"/>
            <a:chExt cx="6350000" cy="6350000"/>
          </a:xfrm>
        </p:grpSpPr>
        <p:sp>
          <p:nvSpPr>
            <p:cNvPr name="Freeform 50" id="5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51" id="51"/>
          <p:cNvGrpSpPr/>
          <p:nvPr/>
        </p:nvGrpSpPr>
        <p:grpSpPr>
          <a:xfrm rot="0">
            <a:off x="12229270" y="5659197"/>
            <a:ext cx="1869967" cy="1869967"/>
            <a:chOff x="0" y="0"/>
            <a:chExt cx="6350000" cy="6350000"/>
          </a:xfrm>
        </p:grpSpPr>
        <p:sp>
          <p:nvSpPr>
            <p:cNvPr name="Freeform 52" id="5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53" id="53"/>
          <p:cNvGrpSpPr/>
          <p:nvPr/>
        </p:nvGrpSpPr>
        <p:grpSpPr>
          <a:xfrm rot="0">
            <a:off x="14222005" y="5659197"/>
            <a:ext cx="1869967" cy="1869967"/>
            <a:chOff x="0" y="0"/>
            <a:chExt cx="6350000" cy="6350000"/>
          </a:xfrm>
        </p:grpSpPr>
        <p:sp>
          <p:nvSpPr>
            <p:cNvPr name="Freeform 54" id="5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55" id="55"/>
          <p:cNvGrpSpPr/>
          <p:nvPr/>
        </p:nvGrpSpPr>
        <p:grpSpPr>
          <a:xfrm rot="0">
            <a:off x="16198791" y="5659197"/>
            <a:ext cx="1869967" cy="1869967"/>
            <a:chOff x="0" y="0"/>
            <a:chExt cx="6350000" cy="6350000"/>
          </a:xfrm>
        </p:grpSpPr>
        <p:sp>
          <p:nvSpPr>
            <p:cNvPr name="Freeform 56" id="5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57" id="57"/>
          <p:cNvGrpSpPr/>
          <p:nvPr/>
        </p:nvGrpSpPr>
        <p:grpSpPr>
          <a:xfrm rot="0">
            <a:off x="318044" y="7635983"/>
            <a:ext cx="1869967" cy="1869967"/>
            <a:chOff x="0" y="0"/>
            <a:chExt cx="6350000" cy="6350000"/>
          </a:xfrm>
        </p:grpSpPr>
        <p:sp>
          <p:nvSpPr>
            <p:cNvPr name="Freeform 58" id="5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59" id="59"/>
          <p:cNvGrpSpPr/>
          <p:nvPr/>
        </p:nvGrpSpPr>
        <p:grpSpPr>
          <a:xfrm rot="0">
            <a:off x="2310779" y="7635983"/>
            <a:ext cx="1869967" cy="1869967"/>
            <a:chOff x="0" y="0"/>
            <a:chExt cx="6350000" cy="6350000"/>
          </a:xfrm>
        </p:grpSpPr>
        <p:sp>
          <p:nvSpPr>
            <p:cNvPr name="Freeform 60" id="6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61" id="61"/>
          <p:cNvGrpSpPr/>
          <p:nvPr/>
        </p:nvGrpSpPr>
        <p:grpSpPr>
          <a:xfrm rot="0">
            <a:off x="4288452" y="7635983"/>
            <a:ext cx="1869967" cy="1869967"/>
            <a:chOff x="0" y="0"/>
            <a:chExt cx="6350000" cy="6350000"/>
          </a:xfrm>
        </p:grpSpPr>
        <p:sp>
          <p:nvSpPr>
            <p:cNvPr name="Freeform 62" id="6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grpSp>
        <p:nvGrpSpPr>
          <p:cNvPr name="Group 63" id="63"/>
          <p:cNvGrpSpPr/>
          <p:nvPr/>
        </p:nvGrpSpPr>
        <p:grpSpPr>
          <a:xfrm rot="0">
            <a:off x="6281187" y="7635983"/>
            <a:ext cx="1869967" cy="1869967"/>
            <a:chOff x="0" y="0"/>
            <a:chExt cx="6350000" cy="6350000"/>
          </a:xfrm>
        </p:grpSpPr>
        <p:sp>
          <p:nvSpPr>
            <p:cNvPr name="Freeform 64" id="6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65" id="65"/>
          <p:cNvGrpSpPr/>
          <p:nvPr/>
        </p:nvGrpSpPr>
        <p:grpSpPr>
          <a:xfrm rot="0">
            <a:off x="8259749" y="7635983"/>
            <a:ext cx="1869967" cy="1869967"/>
            <a:chOff x="0" y="0"/>
            <a:chExt cx="6350000" cy="6350000"/>
          </a:xfrm>
        </p:grpSpPr>
        <p:sp>
          <p:nvSpPr>
            <p:cNvPr name="Freeform 66" id="6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67" id="67"/>
          <p:cNvGrpSpPr/>
          <p:nvPr/>
        </p:nvGrpSpPr>
        <p:grpSpPr>
          <a:xfrm rot="0">
            <a:off x="10252484" y="7635983"/>
            <a:ext cx="1869967" cy="1869967"/>
            <a:chOff x="0" y="0"/>
            <a:chExt cx="6350000" cy="6350000"/>
          </a:xfrm>
        </p:grpSpPr>
        <p:sp>
          <p:nvSpPr>
            <p:cNvPr name="Freeform 68" id="6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69" id="69"/>
          <p:cNvGrpSpPr/>
          <p:nvPr/>
        </p:nvGrpSpPr>
        <p:grpSpPr>
          <a:xfrm rot="0">
            <a:off x="12230158" y="7635983"/>
            <a:ext cx="1869967" cy="1869967"/>
            <a:chOff x="0" y="0"/>
            <a:chExt cx="6350000" cy="6350000"/>
          </a:xfrm>
        </p:grpSpPr>
        <p:sp>
          <p:nvSpPr>
            <p:cNvPr name="Freeform 70" id="7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71" id="71"/>
          <p:cNvGrpSpPr/>
          <p:nvPr/>
        </p:nvGrpSpPr>
        <p:grpSpPr>
          <a:xfrm rot="0">
            <a:off x="14222893" y="7635983"/>
            <a:ext cx="1869967" cy="1869967"/>
            <a:chOff x="0" y="0"/>
            <a:chExt cx="6350000" cy="6350000"/>
          </a:xfrm>
        </p:grpSpPr>
        <p:sp>
          <p:nvSpPr>
            <p:cNvPr name="Freeform 72" id="7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name="Group 73" id="73"/>
          <p:cNvGrpSpPr/>
          <p:nvPr/>
        </p:nvGrpSpPr>
        <p:grpSpPr>
          <a:xfrm rot="0">
            <a:off x="16199679" y="7635983"/>
            <a:ext cx="1869967" cy="1869967"/>
            <a:chOff x="0" y="0"/>
            <a:chExt cx="6350000" cy="6350000"/>
          </a:xfrm>
        </p:grpSpPr>
        <p:sp>
          <p:nvSpPr>
            <p:cNvPr name="Freeform 74" id="7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name="Picture 75" id="75"/>
          <p:cNvPicPr>
            <a:picLocks noChangeAspect="true"/>
          </p:cNvPicPr>
          <p:nvPr/>
        </p:nvPicPr>
        <p:blipFill>
          <a:blip r:embed="rId3">
            <a:alphaModFix amt="86000"/>
          </a:blip>
          <a:srcRect l="0" t="0" r="0" b="0"/>
          <a:stretch>
            <a:fillRect/>
          </a:stretch>
        </p:blipFill>
        <p:spPr>
          <a:xfrm flipH="false" flipV="false" rot="0">
            <a:off x="8608575" y="6086681"/>
            <a:ext cx="3040505" cy="3098604"/>
          </a:xfrm>
          <a:prstGeom prst="rect">
            <a:avLst/>
          </a:prstGeom>
        </p:spPr>
      </p:pic>
      <p:pic>
        <p:nvPicPr>
          <p:cNvPr name="Picture 76" id="7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8845627" y="1131810"/>
            <a:ext cx="2816377" cy="2929911"/>
          </a:xfrm>
          <a:prstGeom prst="rect">
            <a:avLst/>
          </a:prstGeom>
        </p:spPr>
      </p:pic>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586" t="13142" r="3299" b="7228"/>
          <a:stretch>
            <a:fillRect/>
          </a:stretch>
        </p:blipFill>
        <p:spPr>
          <a:xfrm flipH="false" flipV="false" rot="0">
            <a:off x="0" y="0"/>
            <a:ext cx="18288000" cy="10243981"/>
          </a:xfrm>
          <a:prstGeom prst="rect">
            <a:avLst/>
          </a:prstGeom>
        </p:spPr>
      </p:pic>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4925" r="0" b="10397"/>
          <a:stretch>
            <a:fillRect/>
          </a:stretch>
        </p:blipFill>
        <p:spPr>
          <a:xfrm>
            <a:off x="0" y="0"/>
            <a:ext cx="18288000" cy="10287000"/>
          </a:xfrm>
          <a:prstGeom prst="rect">
            <a:avLst/>
          </a:prstGeom>
        </p:spPr>
      </p:pic>
      <p:grpSp>
        <p:nvGrpSpPr>
          <p:cNvPr name="Group 3" id="3"/>
          <p:cNvGrpSpPr/>
          <p:nvPr/>
        </p:nvGrpSpPr>
        <p:grpSpPr>
          <a:xfrm rot="0">
            <a:off x="639950" y="-102870"/>
            <a:ext cx="16962120" cy="2827020"/>
            <a:chOff x="0" y="0"/>
            <a:chExt cx="6187827" cy="1031305"/>
          </a:xfrm>
        </p:grpSpPr>
        <p:sp>
          <p:nvSpPr>
            <p:cNvPr name="Freeform 4" id="4"/>
            <p:cNvSpPr/>
            <p:nvPr/>
          </p:nvSpPr>
          <p:spPr>
            <a:xfrm>
              <a:off x="0" y="0"/>
              <a:ext cx="6187827" cy="1031304"/>
            </a:xfrm>
            <a:custGeom>
              <a:avLst/>
              <a:gdLst/>
              <a:ahLst/>
              <a:cxnLst/>
              <a:rect r="r" b="b" t="t" l="l"/>
              <a:pathLst>
                <a:path h="1031304" w="6187827">
                  <a:moveTo>
                    <a:pt x="0" y="0"/>
                  </a:moveTo>
                  <a:lnTo>
                    <a:pt x="6187827" y="0"/>
                  </a:lnTo>
                  <a:lnTo>
                    <a:pt x="6187827" y="1031304"/>
                  </a:lnTo>
                  <a:lnTo>
                    <a:pt x="0" y="1031304"/>
                  </a:lnTo>
                  <a:close/>
                </a:path>
              </a:pathLst>
            </a:custGeom>
            <a:solidFill>
              <a:srgbClr val="000000">
                <a:alpha val="41961"/>
              </a:srgbClr>
            </a:solidFill>
          </p:spPr>
        </p:sp>
      </p:grpSp>
      <p:sp>
        <p:nvSpPr>
          <p:cNvPr name="TextBox 5" id="5"/>
          <p:cNvSpPr txBox="true"/>
          <p:nvPr/>
        </p:nvSpPr>
        <p:spPr>
          <a:xfrm rot="0">
            <a:off x="639950" y="5159249"/>
            <a:ext cx="8820448" cy="4670426"/>
          </a:xfrm>
          <a:prstGeom prst="rect">
            <a:avLst/>
          </a:prstGeom>
        </p:spPr>
        <p:txBody>
          <a:bodyPr anchor="t" rtlCol="false" tIns="0" lIns="0" bIns="0" rIns="0">
            <a:spAutoFit/>
          </a:bodyPr>
          <a:lstStyle/>
          <a:p>
            <a:pPr algn="ctr">
              <a:lnSpc>
                <a:spcPts val="17600"/>
              </a:lnSpc>
            </a:pPr>
            <a:r>
              <a:rPr lang="en-US" sz="20000">
                <a:solidFill>
                  <a:srgbClr val="F7F6F4">
                    <a:alpha val="84706"/>
                  </a:srgbClr>
                </a:solidFill>
                <a:latin typeface="Open Sans Extra Bold"/>
              </a:rPr>
              <a:t>Thank </a:t>
            </a:r>
          </a:p>
          <a:p>
            <a:pPr>
              <a:lnSpc>
                <a:spcPts val="17600"/>
              </a:lnSpc>
            </a:pPr>
            <a:r>
              <a:rPr lang="en-US" sz="20000">
                <a:solidFill>
                  <a:srgbClr val="F7F6F4">
                    <a:alpha val="84706"/>
                  </a:srgbClr>
                </a:solidFill>
                <a:latin typeface="Open Sans Extra Bold"/>
              </a:rPr>
              <a:t>you!</a:t>
            </a:r>
          </a:p>
        </p:txBody>
      </p:sp>
      <p:sp>
        <p:nvSpPr>
          <p:cNvPr name="TextBox 6" id="6"/>
          <p:cNvSpPr txBox="true"/>
          <p:nvPr/>
        </p:nvSpPr>
        <p:spPr>
          <a:xfrm rot="0">
            <a:off x="10497889" y="9506142"/>
            <a:ext cx="7617321" cy="580390"/>
          </a:xfrm>
          <a:prstGeom prst="rect">
            <a:avLst/>
          </a:prstGeom>
        </p:spPr>
        <p:txBody>
          <a:bodyPr anchor="t" rtlCol="false" tIns="0" lIns="0" bIns="0" rIns="0">
            <a:spAutoFit/>
          </a:bodyPr>
          <a:lstStyle/>
          <a:p>
            <a:pPr algn="ctr">
              <a:lnSpc>
                <a:spcPts val="4759"/>
              </a:lnSpc>
            </a:pPr>
            <a:r>
              <a:rPr lang="en-US" sz="3399">
                <a:solidFill>
                  <a:srgbClr val="F7F6F4"/>
                </a:solidFill>
                <a:latin typeface="Open Sans Light"/>
              </a:rPr>
              <a:t>King Library at Miami University of Ohio</a:t>
            </a:r>
          </a:p>
        </p:txBody>
      </p:sp>
      <p:sp>
        <p:nvSpPr>
          <p:cNvPr name="TextBox 7" id="7"/>
          <p:cNvSpPr txBox="true"/>
          <p:nvPr/>
        </p:nvSpPr>
        <p:spPr>
          <a:xfrm rot="0">
            <a:off x="1731243" y="325742"/>
            <a:ext cx="14762113" cy="1807230"/>
          </a:xfrm>
          <a:prstGeom prst="rect">
            <a:avLst/>
          </a:prstGeom>
        </p:spPr>
        <p:txBody>
          <a:bodyPr anchor="t" rtlCol="false" tIns="0" lIns="0" bIns="0" rIns="0">
            <a:spAutoFit/>
          </a:bodyPr>
          <a:lstStyle/>
          <a:p>
            <a:pPr algn="ctr">
              <a:lnSpc>
                <a:spcPts val="14838"/>
              </a:lnSpc>
            </a:pPr>
            <a:r>
              <a:rPr lang="en-US" sz="10599">
                <a:solidFill>
                  <a:srgbClr val="F7F6F4"/>
                </a:solidFill>
                <a:latin typeface="Open Sans Bold"/>
              </a:rPr>
              <a:t>bit.ly/cil22-static-sites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488087" y="378713"/>
            <a:ext cx="13995421" cy="8879587"/>
          </a:xfrm>
          <a:prstGeom prst="rect">
            <a:avLst/>
          </a:prstGeom>
        </p:spPr>
      </p:pic>
      <p:sp>
        <p:nvSpPr>
          <p:cNvPr name="TextBox 3" id="3"/>
          <p:cNvSpPr txBox="true"/>
          <p:nvPr/>
        </p:nvSpPr>
        <p:spPr>
          <a:xfrm rot="0">
            <a:off x="1804492" y="9376100"/>
            <a:ext cx="14679017" cy="514350"/>
          </a:xfrm>
          <a:prstGeom prst="rect">
            <a:avLst/>
          </a:prstGeom>
        </p:spPr>
        <p:txBody>
          <a:bodyPr anchor="t" rtlCol="false" tIns="0" lIns="0" bIns="0" rIns="0">
            <a:spAutoFit/>
          </a:bodyPr>
          <a:lstStyle/>
          <a:p>
            <a:pPr algn="ctr">
              <a:lnSpc>
                <a:spcPts val="4200"/>
              </a:lnSpc>
            </a:pPr>
            <a:r>
              <a:rPr lang="en-US" sz="3000">
                <a:solidFill>
                  <a:srgbClr val="000000"/>
                </a:solidFill>
                <a:latin typeface="Open Sans Light Bold"/>
              </a:rPr>
              <a:t>a found spreadsheet from our early exploration phase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43750" r="0" b="0"/>
          <a:stretch>
            <a:fillRect/>
          </a:stretch>
        </p:blipFill>
        <p:spPr>
          <a:xfrm>
            <a:off x="0" y="0"/>
            <a:ext cx="18288000" cy="10287000"/>
          </a:xfrm>
          <a:prstGeom prst="rect">
            <a:avLst/>
          </a:prstGeom>
        </p:spPr>
      </p:pic>
      <p:sp>
        <p:nvSpPr>
          <p:cNvPr name="TextBox 3" id="3"/>
          <p:cNvSpPr txBox="true"/>
          <p:nvPr/>
        </p:nvSpPr>
        <p:spPr>
          <a:xfrm rot="0">
            <a:off x="0" y="8532878"/>
            <a:ext cx="4984775" cy="1517520"/>
          </a:xfrm>
          <a:prstGeom prst="rect">
            <a:avLst/>
          </a:prstGeom>
        </p:spPr>
        <p:txBody>
          <a:bodyPr anchor="t" rtlCol="false" tIns="0" lIns="0" bIns="0" rIns="0">
            <a:spAutoFit/>
          </a:bodyPr>
          <a:lstStyle/>
          <a:p>
            <a:pPr algn="ctr">
              <a:lnSpc>
                <a:spcPts val="11855"/>
              </a:lnSpc>
            </a:pPr>
            <a:r>
              <a:rPr lang="en-US" spc="-103" sz="10399">
                <a:solidFill>
                  <a:srgbClr val="F7F6F4"/>
                </a:solidFill>
                <a:latin typeface="Open Sans"/>
              </a:rPr>
              <a:t>GitHub</a:t>
            </a:r>
          </a:p>
        </p:txBody>
      </p:sp>
      <p:sp>
        <p:nvSpPr>
          <p:cNvPr name="TextBox 4" id="4"/>
          <p:cNvSpPr txBox="true"/>
          <p:nvPr/>
        </p:nvSpPr>
        <p:spPr>
          <a:xfrm rot="0">
            <a:off x="13398560" y="9330463"/>
            <a:ext cx="4697579" cy="621030"/>
          </a:xfrm>
          <a:prstGeom prst="rect">
            <a:avLst/>
          </a:prstGeom>
        </p:spPr>
        <p:txBody>
          <a:bodyPr anchor="t" rtlCol="false" tIns="0" lIns="0" bIns="0" rIns="0">
            <a:spAutoFit/>
          </a:bodyPr>
          <a:lstStyle/>
          <a:p>
            <a:pPr algn="ctr">
              <a:lnSpc>
                <a:spcPts val="2520"/>
              </a:lnSpc>
              <a:spcBef>
                <a:spcPct val="0"/>
              </a:spcBef>
            </a:pPr>
            <a:r>
              <a:rPr lang="en-US" spc="-18" sz="1800">
                <a:solidFill>
                  <a:srgbClr val="FFFFFF"/>
                </a:solidFill>
                <a:latin typeface="Clear Sans Regular Bold"/>
              </a:rPr>
              <a:t>"In collaboration we trust #github #octocat" by sfadden CC BY-NC 2.0</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7865" r="0" b="7865"/>
          <a:stretch>
            <a:fillRect/>
          </a:stretch>
        </p:blipFill>
        <p:spPr>
          <a:xfrm>
            <a:off x="0" y="0"/>
            <a:ext cx="18288000" cy="10287000"/>
          </a:xfrm>
          <a:prstGeom prst="rect">
            <a:avLst/>
          </a:prstGeom>
        </p:spPr>
      </p:pic>
      <p:grpSp>
        <p:nvGrpSpPr>
          <p:cNvPr name="Group 3" id="3"/>
          <p:cNvGrpSpPr/>
          <p:nvPr/>
        </p:nvGrpSpPr>
        <p:grpSpPr>
          <a:xfrm rot="0">
            <a:off x="8094189" y="6534524"/>
            <a:ext cx="13280541" cy="3233598"/>
            <a:chOff x="0" y="0"/>
            <a:chExt cx="4492430" cy="1093834"/>
          </a:xfrm>
        </p:grpSpPr>
        <p:sp>
          <p:nvSpPr>
            <p:cNvPr name="Freeform 4" id="4"/>
            <p:cNvSpPr/>
            <p:nvPr/>
          </p:nvSpPr>
          <p:spPr>
            <a:xfrm>
              <a:off x="0" y="0"/>
              <a:ext cx="4492430" cy="1093835"/>
            </a:xfrm>
            <a:custGeom>
              <a:avLst/>
              <a:gdLst/>
              <a:ahLst/>
              <a:cxnLst/>
              <a:rect r="r" b="b" t="t" l="l"/>
              <a:pathLst>
                <a:path h="1093835" w="4492430">
                  <a:moveTo>
                    <a:pt x="4367970" y="1093834"/>
                  </a:moveTo>
                  <a:lnTo>
                    <a:pt x="124460" y="1093834"/>
                  </a:lnTo>
                  <a:cubicBezTo>
                    <a:pt x="55880" y="1093834"/>
                    <a:pt x="0" y="1037954"/>
                    <a:pt x="0" y="969374"/>
                  </a:cubicBezTo>
                  <a:lnTo>
                    <a:pt x="0" y="124460"/>
                  </a:lnTo>
                  <a:cubicBezTo>
                    <a:pt x="0" y="55880"/>
                    <a:pt x="55880" y="0"/>
                    <a:pt x="124460" y="0"/>
                  </a:cubicBezTo>
                  <a:lnTo>
                    <a:pt x="4367970" y="0"/>
                  </a:lnTo>
                  <a:cubicBezTo>
                    <a:pt x="4436550" y="0"/>
                    <a:pt x="4492430" y="55880"/>
                    <a:pt x="4492430" y="124460"/>
                  </a:cubicBezTo>
                  <a:lnTo>
                    <a:pt x="4492430" y="969375"/>
                  </a:lnTo>
                  <a:cubicBezTo>
                    <a:pt x="4492430" y="1037955"/>
                    <a:pt x="4436550" y="1093835"/>
                    <a:pt x="4367970" y="1093835"/>
                  </a:cubicBezTo>
                  <a:close/>
                </a:path>
              </a:pathLst>
            </a:custGeom>
            <a:solidFill>
              <a:srgbClr val="FFFFFF">
                <a:alpha val="80000"/>
              </a:srgbClr>
            </a:solidFill>
          </p:spPr>
        </p:sp>
      </p:grpSp>
      <p:sp>
        <p:nvSpPr>
          <p:cNvPr name="TextBox 5" id="5"/>
          <p:cNvSpPr txBox="true"/>
          <p:nvPr/>
        </p:nvSpPr>
        <p:spPr>
          <a:xfrm rot="0">
            <a:off x="8722965" y="6921963"/>
            <a:ext cx="9158603" cy="2334895"/>
          </a:xfrm>
          <a:prstGeom prst="rect">
            <a:avLst/>
          </a:prstGeom>
        </p:spPr>
        <p:txBody>
          <a:bodyPr anchor="t" rtlCol="false" tIns="0" lIns="0" bIns="0" rIns="0">
            <a:spAutoFit/>
          </a:bodyPr>
          <a:lstStyle/>
          <a:p>
            <a:pPr algn="ctr">
              <a:lnSpc>
                <a:spcPts val="9379"/>
              </a:lnSpc>
            </a:pPr>
            <a:r>
              <a:rPr lang="en-US" sz="6699">
                <a:solidFill>
                  <a:srgbClr val="000000"/>
                </a:solidFill>
                <a:latin typeface="Open Sans"/>
              </a:rPr>
              <a:t>Let's start with how</a:t>
            </a:r>
          </a:p>
          <a:p>
            <a:pPr algn="ctr">
              <a:lnSpc>
                <a:spcPts val="9379"/>
              </a:lnSpc>
            </a:pPr>
            <a:r>
              <a:rPr lang="en-US" sz="6699">
                <a:solidFill>
                  <a:srgbClr val="000000"/>
                </a:solidFill>
                <a:latin typeface="Open Sans"/>
              </a:rPr>
              <a:t>a </a:t>
            </a:r>
            <a:r>
              <a:rPr lang="en-US" sz="6699">
                <a:solidFill>
                  <a:srgbClr val="000000"/>
                </a:solidFill>
                <a:latin typeface="Open Sans"/>
              </a:rPr>
              <a:t>typical </a:t>
            </a:r>
            <a:r>
              <a:rPr lang="en-US" sz="6699">
                <a:solidFill>
                  <a:srgbClr val="000000"/>
                </a:solidFill>
                <a:latin typeface="Open Sans"/>
              </a:rPr>
              <a:t>CMS works</a:t>
            </a:r>
            <a:r>
              <a:rPr lang="en-US" sz="6699">
                <a:solidFill>
                  <a:srgbClr val="000000"/>
                </a:solidFill>
                <a:latin typeface="Open Sans"/>
              </a:rPr>
              <a:t>...</a:t>
            </a:r>
          </a:p>
        </p:txBody>
      </p:sp>
      <p:sp>
        <p:nvSpPr>
          <p:cNvPr name="TextBox 6" id="6"/>
          <p:cNvSpPr txBox="true"/>
          <p:nvPr/>
        </p:nvSpPr>
        <p:spPr>
          <a:xfrm rot="0">
            <a:off x="369689" y="9739547"/>
            <a:ext cx="1318022" cy="297180"/>
          </a:xfrm>
          <a:prstGeom prst="rect">
            <a:avLst/>
          </a:prstGeom>
        </p:spPr>
        <p:txBody>
          <a:bodyPr anchor="t" rtlCol="false" tIns="0" lIns="0" bIns="0" rIns="0">
            <a:spAutoFit/>
          </a:bodyPr>
          <a:lstStyle/>
          <a:p>
            <a:pPr algn="ctr">
              <a:lnSpc>
                <a:spcPts val="2520"/>
              </a:lnSpc>
            </a:pPr>
            <a:r>
              <a:rPr lang="en-US" sz="1800">
                <a:solidFill>
                  <a:srgbClr val="FFFFFF"/>
                </a:solidFill>
                <a:latin typeface="Open Sans Light"/>
              </a:rPr>
              <a:t>Canva clipart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79044" y="1820545"/>
            <a:ext cx="5817841" cy="4114800"/>
          </a:xfrm>
          <a:prstGeom prst="rect">
            <a:avLst/>
          </a:prstGeom>
        </p:spPr>
      </p:pic>
      <p:grpSp>
        <p:nvGrpSpPr>
          <p:cNvPr name="Group 3" id="3"/>
          <p:cNvGrpSpPr/>
          <p:nvPr/>
        </p:nvGrpSpPr>
        <p:grpSpPr>
          <a:xfrm rot="0">
            <a:off x="10815967" y="1820545"/>
            <a:ext cx="6718750" cy="3856703"/>
            <a:chOff x="0" y="0"/>
            <a:chExt cx="1485172" cy="852520"/>
          </a:xfrm>
        </p:grpSpPr>
        <p:sp>
          <p:nvSpPr>
            <p:cNvPr name="Freeform 4" id="4"/>
            <p:cNvSpPr/>
            <p:nvPr/>
          </p:nvSpPr>
          <p:spPr>
            <a:xfrm>
              <a:off x="0" y="0"/>
              <a:ext cx="1485171" cy="852519"/>
            </a:xfrm>
            <a:custGeom>
              <a:avLst/>
              <a:gdLst/>
              <a:ahLst/>
              <a:cxnLst/>
              <a:rect r="r" b="b" t="t" l="l"/>
              <a:pathLst>
                <a:path h="852519" w="1485171">
                  <a:moveTo>
                    <a:pt x="0" y="0"/>
                  </a:moveTo>
                  <a:lnTo>
                    <a:pt x="1485171" y="0"/>
                  </a:lnTo>
                  <a:lnTo>
                    <a:pt x="1485171" y="852519"/>
                  </a:lnTo>
                  <a:lnTo>
                    <a:pt x="0" y="852519"/>
                  </a:lnTo>
                  <a:close/>
                </a:path>
              </a:pathLst>
            </a:custGeom>
            <a:solidFill>
              <a:srgbClr val="D9D9D9"/>
            </a:solidFill>
          </p:spPr>
        </p:sp>
      </p:grpSp>
      <p:pic>
        <p:nvPicPr>
          <p:cNvPr name="Picture 5" id="5"/>
          <p:cNvPicPr>
            <a:picLocks noChangeAspect="true"/>
          </p:cNvPicPr>
          <p:nvPr/>
        </p:nvPicPr>
        <p:blipFill>
          <a:blip r:embed="rId5"/>
          <a:srcRect l="0" t="0" r="0" b="13896"/>
          <a:stretch>
            <a:fillRect/>
          </a:stretch>
        </p:blipFill>
        <p:spPr>
          <a:xfrm flipH="false" flipV="false" rot="0">
            <a:off x="10815967" y="1820545"/>
            <a:ext cx="6718750" cy="3856703"/>
          </a:xfrm>
          <a:prstGeom prst="rect">
            <a:avLst/>
          </a:prstGeom>
        </p:spPr>
      </p:pic>
      <p:grpSp>
        <p:nvGrpSpPr>
          <p:cNvPr name="Group 6" id="6"/>
          <p:cNvGrpSpPr/>
          <p:nvPr/>
        </p:nvGrpSpPr>
        <p:grpSpPr>
          <a:xfrm rot="0">
            <a:off x="3673929" y="2573166"/>
            <a:ext cx="7203307" cy="1380731"/>
            <a:chOff x="0" y="0"/>
            <a:chExt cx="6811138" cy="1305560"/>
          </a:xfrm>
        </p:grpSpPr>
        <p:sp>
          <p:nvSpPr>
            <p:cNvPr name="Freeform 7" id="7"/>
            <p:cNvSpPr/>
            <p:nvPr/>
          </p:nvSpPr>
          <p:spPr>
            <a:xfrm>
              <a:off x="0" y="-27940"/>
              <a:ext cx="6830188" cy="1360170"/>
            </a:xfrm>
            <a:custGeom>
              <a:avLst/>
              <a:gdLst/>
              <a:ahLst/>
              <a:cxnLst/>
              <a:rect r="r" b="b" t="t" l="l"/>
              <a:pathLst>
                <a:path h="1360170" w="6830188">
                  <a:moveTo>
                    <a:pt x="6755258" y="579120"/>
                  </a:moveTo>
                  <a:lnTo>
                    <a:pt x="6055488" y="55880"/>
                  </a:lnTo>
                  <a:cubicBezTo>
                    <a:pt x="5981828" y="0"/>
                    <a:pt x="5920868" y="30480"/>
                    <a:pt x="5920868" y="123190"/>
                  </a:cubicBezTo>
                  <a:lnTo>
                    <a:pt x="592086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919544" y="805180"/>
                  </a:lnTo>
                  <a:lnTo>
                    <a:pt x="5919544" y="1236980"/>
                  </a:lnTo>
                  <a:cubicBezTo>
                    <a:pt x="5919544" y="1329690"/>
                    <a:pt x="5980558" y="1360170"/>
                    <a:pt x="6054218" y="1304290"/>
                  </a:cubicBezTo>
                  <a:lnTo>
                    <a:pt x="6755257" y="779780"/>
                  </a:lnTo>
                  <a:cubicBezTo>
                    <a:pt x="6830188" y="726440"/>
                    <a:pt x="6830188" y="635000"/>
                    <a:pt x="6755257" y="579120"/>
                  </a:cubicBezTo>
                  <a:close/>
                </a:path>
              </a:pathLst>
            </a:custGeom>
            <a:solidFill>
              <a:srgbClr val="B61E2E"/>
            </a:solidFill>
          </p:spPr>
        </p:sp>
      </p:grpSp>
      <p:pic>
        <p:nvPicPr>
          <p:cNvPr name="Picture 8" id="8"/>
          <p:cNvPicPr>
            <a:picLocks noChangeAspect="true"/>
          </p:cNvPicPr>
          <p:nvPr/>
        </p:nvPicPr>
        <p:blipFill>
          <a:blip r:embed="rId6"/>
          <a:srcRect l="0" t="0" r="0" b="0"/>
          <a:stretch>
            <a:fillRect/>
          </a:stretch>
        </p:blipFill>
        <p:spPr>
          <a:xfrm flipH="false" flipV="false" rot="0">
            <a:off x="1260765" y="1913597"/>
            <a:ext cx="3854399" cy="3632771"/>
          </a:xfrm>
          <a:prstGeom prst="rect">
            <a:avLst/>
          </a:prstGeom>
        </p:spPr>
      </p:pic>
      <p:sp>
        <p:nvSpPr>
          <p:cNvPr name="TextBox 9" id="9"/>
          <p:cNvSpPr txBox="true"/>
          <p:nvPr/>
        </p:nvSpPr>
        <p:spPr>
          <a:xfrm rot="0">
            <a:off x="6704890" y="2081993"/>
            <a:ext cx="2683073" cy="887095"/>
          </a:xfrm>
          <a:prstGeom prst="rect">
            <a:avLst/>
          </a:prstGeom>
        </p:spPr>
        <p:txBody>
          <a:bodyPr anchor="t" rtlCol="false" tIns="0" lIns="0" bIns="0" rIns="0">
            <a:spAutoFit/>
          </a:bodyPr>
          <a:lstStyle/>
          <a:p>
            <a:pPr algn="ctr">
              <a:lnSpc>
                <a:spcPts val="7280"/>
              </a:lnSpc>
            </a:pPr>
            <a:r>
              <a:rPr lang="en-US" sz="5200">
                <a:solidFill>
                  <a:srgbClr val="B52432"/>
                </a:solidFill>
                <a:latin typeface="Open Sans Bold"/>
              </a:rPr>
              <a:t>Request</a:t>
            </a:r>
          </a:p>
        </p:txBody>
      </p:sp>
      <p:sp>
        <p:nvSpPr>
          <p:cNvPr name="TextBox 10" id="10"/>
          <p:cNvSpPr txBox="true"/>
          <p:nvPr/>
        </p:nvSpPr>
        <p:spPr>
          <a:xfrm rot="0">
            <a:off x="13079447" y="786493"/>
            <a:ext cx="2191792"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server</a:t>
            </a:r>
          </a:p>
        </p:txBody>
      </p:sp>
      <p:sp>
        <p:nvSpPr>
          <p:cNvPr name="TextBox 11" id="11"/>
          <p:cNvSpPr txBox="true"/>
          <p:nvPr/>
        </p:nvSpPr>
        <p:spPr>
          <a:xfrm rot="0">
            <a:off x="2218647" y="786493"/>
            <a:ext cx="1938635"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client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7F6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79044" y="1820545"/>
            <a:ext cx="5766296" cy="4078344"/>
          </a:xfrm>
          <a:prstGeom prst="rect">
            <a:avLst/>
          </a:prstGeom>
        </p:spPr>
      </p:pic>
      <p:grpSp>
        <p:nvGrpSpPr>
          <p:cNvPr name="Group 3" id="3"/>
          <p:cNvGrpSpPr/>
          <p:nvPr/>
        </p:nvGrpSpPr>
        <p:grpSpPr>
          <a:xfrm rot="0">
            <a:off x="10815967" y="1820545"/>
            <a:ext cx="6718750" cy="8466455"/>
            <a:chOff x="0" y="0"/>
            <a:chExt cx="1485172" cy="1871499"/>
          </a:xfrm>
        </p:grpSpPr>
        <p:sp>
          <p:nvSpPr>
            <p:cNvPr name="Freeform 4" id="4"/>
            <p:cNvSpPr/>
            <p:nvPr/>
          </p:nvSpPr>
          <p:spPr>
            <a:xfrm>
              <a:off x="0" y="0"/>
              <a:ext cx="1485171" cy="1871500"/>
            </a:xfrm>
            <a:custGeom>
              <a:avLst/>
              <a:gdLst/>
              <a:ahLst/>
              <a:cxnLst/>
              <a:rect r="r" b="b" t="t" l="l"/>
              <a:pathLst>
                <a:path h="1871500" w="1485171">
                  <a:moveTo>
                    <a:pt x="0" y="0"/>
                  </a:moveTo>
                  <a:lnTo>
                    <a:pt x="1485171" y="0"/>
                  </a:lnTo>
                  <a:lnTo>
                    <a:pt x="1485171" y="1871500"/>
                  </a:lnTo>
                  <a:lnTo>
                    <a:pt x="0" y="1871500"/>
                  </a:lnTo>
                  <a:close/>
                </a:path>
              </a:pathLst>
            </a:custGeom>
            <a:solidFill>
              <a:srgbClr val="D9D9D9"/>
            </a:solidFill>
          </p:spPr>
        </p:sp>
      </p:grpSp>
      <p:grpSp>
        <p:nvGrpSpPr>
          <p:cNvPr name="Group 5" id="5"/>
          <p:cNvGrpSpPr/>
          <p:nvPr/>
        </p:nvGrpSpPr>
        <p:grpSpPr>
          <a:xfrm rot="0">
            <a:off x="3673929" y="2573166"/>
            <a:ext cx="7203307" cy="1380731"/>
            <a:chOff x="0" y="0"/>
            <a:chExt cx="6811138" cy="1305560"/>
          </a:xfrm>
        </p:grpSpPr>
        <p:sp>
          <p:nvSpPr>
            <p:cNvPr name="Freeform 6" id="6"/>
            <p:cNvSpPr/>
            <p:nvPr/>
          </p:nvSpPr>
          <p:spPr>
            <a:xfrm>
              <a:off x="0" y="-27940"/>
              <a:ext cx="6830188" cy="1360170"/>
            </a:xfrm>
            <a:custGeom>
              <a:avLst/>
              <a:gdLst/>
              <a:ahLst/>
              <a:cxnLst/>
              <a:rect r="r" b="b" t="t" l="l"/>
              <a:pathLst>
                <a:path h="1360170" w="6830188">
                  <a:moveTo>
                    <a:pt x="6755258" y="579120"/>
                  </a:moveTo>
                  <a:lnTo>
                    <a:pt x="6055488" y="55880"/>
                  </a:lnTo>
                  <a:cubicBezTo>
                    <a:pt x="5981828" y="0"/>
                    <a:pt x="5920868" y="30480"/>
                    <a:pt x="5920868" y="123190"/>
                  </a:cubicBezTo>
                  <a:lnTo>
                    <a:pt x="592086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919544" y="805180"/>
                  </a:lnTo>
                  <a:lnTo>
                    <a:pt x="5919544" y="1236980"/>
                  </a:lnTo>
                  <a:cubicBezTo>
                    <a:pt x="5919544" y="1329690"/>
                    <a:pt x="5980558" y="1360170"/>
                    <a:pt x="6054218" y="1304290"/>
                  </a:cubicBezTo>
                  <a:lnTo>
                    <a:pt x="6755257" y="779780"/>
                  </a:lnTo>
                  <a:cubicBezTo>
                    <a:pt x="6830188" y="726440"/>
                    <a:pt x="6830188" y="635000"/>
                    <a:pt x="6755257" y="579120"/>
                  </a:cubicBezTo>
                  <a:close/>
                </a:path>
              </a:pathLst>
            </a:custGeom>
            <a:solidFill>
              <a:srgbClr val="6F8090"/>
            </a:solidFill>
          </p:spPr>
        </p:sp>
      </p:grpSp>
      <p:grpSp>
        <p:nvGrpSpPr>
          <p:cNvPr name="Group 7" id="7"/>
          <p:cNvGrpSpPr/>
          <p:nvPr/>
        </p:nvGrpSpPr>
        <p:grpSpPr>
          <a:xfrm rot="0">
            <a:off x="11362764" y="2130233"/>
            <a:ext cx="5657850" cy="1647989"/>
            <a:chOff x="0" y="0"/>
            <a:chExt cx="1913890" cy="557468"/>
          </a:xfrm>
        </p:grpSpPr>
        <p:sp>
          <p:nvSpPr>
            <p:cNvPr name="Freeform 8" id="8"/>
            <p:cNvSpPr/>
            <p:nvPr/>
          </p:nvSpPr>
          <p:spPr>
            <a:xfrm>
              <a:off x="0" y="0"/>
              <a:ext cx="1913890" cy="557468"/>
            </a:xfrm>
            <a:custGeom>
              <a:avLst/>
              <a:gdLst/>
              <a:ahLst/>
              <a:cxnLst/>
              <a:rect r="r" b="b" t="t" l="l"/>
              <a:pathLst>
                <a:path h="557468" w="1913890">
                  <a:moveTo>
                    <a:pt x="0" y="0"/>
                  </a:moveTo>
                  <a:lnTo>
                    <a:pt x="1913890" y="0"/>
                  </a:lnTo>
                  <a:lnTo>
                    <a:pt x="1913890" y="557468"/>
                  </a:lnTo>
                  <a:lnTo>
                    <a:pt x="0" y="557468"/>
                  </a:lnTo>
                  <a:close/>
                </a:path>
              </a:pathLst>
            </a:custGeom>
            <a:solidFill>
              <a:srgbClr val="6F8090"/>
            </a:solidFill>
          </p:spPr>
        </p:sp>
      </p:grpSp>
      <p:grpSp>
        <p:nvGrpSpPr>
          <p:cNvPr name="Group 9" id="9"/>
          <p:cNvGrpSpPr/>
          <p:nvPr/>
        </p:nvGrpSpPr>
        <p:grpSpPr>
          <a:xfrm rot="0">
            <a:off x="11362764" y="4000666"/>
            <a:ext cx="5657850" cy="1622007"/>
            <a:chOff x="0" y="0"/>
            <a:chExt cx="1913890" cy="548679"/>
          </a:xfrm>
        </p:grpSpPr>
        <p:sp>
          <p:nvSpPr>
            <p:cNvPr name="Freeform 10" id="10"/>
            <p:cNvSpPr/>
            <p:nvPr/>
          </p:nvSpPr>
          <p:spPr>
            <a:xfrm>
              <a:off x="0" y="0"/>
              <a:ext cx="1913890" cy="548679"/>
            </a:xfrm>
            <a:custGeom>
              <a:avLst/>
              <a:gdLst/>
              <a:ahLst/>
              <a:cxnLst/>
              <a:rect r="r" b="b" t="t" l="l"/>
              <a:pathLst>
                <a:path h="548679" w="1913890">
                  <a:moveTo>
                    <a:pt x="0" y="0"/>
                  </a:moveTo>
                  <a:lnTo>
                    <a:pt x="1913890" y="0"/>
                  </a:lnTo>
                  <a:lnTo>
                    <a:pt x="1913890" y="548679"/>
                  </a:lnTo>
                  <a:lnTo>
                    <a:pt x="0" y="548679"/>
                  </a:lnTo>
                  <a:close/>
                </a:path>
              </a:pathLst>
            </a:custGeom>
            <a:solidFill>
              <a:srgbClr val="6F8090"/>
            </a:solidFill>
          </p:spPr>
        </p:sp>
      </p:grpSp>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994263" y="6056332"/>
            <a:ext cx="2394853" cy="3284711"/>
          </a:xfrm>
          <a:prstGeom prst="rect">
            <a:avLst/>
          </a:prstGeom>
        </p:spPr>
      </p:pic>
      <p:grpSp>
        <p:nvGrpSpPr>
          <p:cNvPr name="Group 12" id="12"/>
          <p:cNvGrpSpPr/>
          <p:nvPr/>
        </p:nvGrpSpPr>
        <p:grpSpPr>
          <a:xfrm rot="0">
            <a:off x="13567890" y="3490952"/>
            <a:ext cx="1204052" cy="2780058"/>
            <a:chOff x="0" y="0"/>
            <a:chExt cx="1605402" cy="3706744"/>
          </a:xfrm>
        </p:grpSpPr>
        <p:grpSp>
          <p:nvGrpSpPr>
            <p:cNvPr name="Group 13" id="13"/>
            <p:cNvGrpSpPr/>
            <p:nvPr/>
          </p:nvGrpSpPr>
          <p:grpSpPr>
            <a:xfrm rot="5400000">
              <a:off x="741608" y="245363"/>
              <a:ext cx="1109157" cy="618431"/>
              <a:chOff x="0" y="0"/>
              <a:chExt cx="3323236" cy="1852930"/>
            </a:xfrm>
          </p:grpSpPr>
          <p:sp>
            <p:nvSpPr>
              <p:cNvPr name="Freeform 14" id="14"/>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5" id="15"/>
            <p:cNvGrpSpPr/>
            <p:nvPr/>
          </p:nvGrpSpPr>
          <p:grpSpPr>
            <a:xfrm rot="5400000">
              <a:off x="741608" y="2807135"/>
              <a:ext cx="1109157" cy="618431"/>
              <a:chOff x="0" y="0"/>
              <a:chExt cx="3323236" cy="1852930"/>
            </a:xfrm>
          </p:grpSpPr>
          <p:sp>
            <p:nvSpPr>
              <p:cNvPr name="Freeform 16" id="16"/>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7" id="17"/>
            <p:cNvGrpSpPr/>
            <p:nvPr/>
          </p:nvGrpSpPr>
          <p:grpSpPr>
            <a:xfrm rot="-5400000">
              <a:off x="-245363" y="2842950"/>
              <a:ext cx="1109157" cy="618431"/>
              <a:chOff x="0" y="0"/>
              <a:chExt cx="3323236" cy="1852930"/>
            </a:xfrm>
          </p:grpSpPr>
          <p:sp>
            <p:nvSpPr>
              <p:cNvPr name="Freeform 18" id="18"/>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nvGrpSpPr>
            <p:cNvPr name="Group 19" id="19"/>
            <p:cNvGrpSpPr/>
            <p:nvPr/>
          </p:nvGrpSpPr>
          <p:grpSpPr>
            <a:xfrm rot="-5400000">
              <a:off x="-245363" y="281179"/>
              <a:ext cx="1109157" cy="618431"/>
              <a:chOff x="0" y="0"/>
              <a:chExt cx="3323236" cy="1852930"/>
            </a:xfrm>
          </p:grpSpPr>
          <p:sp>
            <p:nvSpPr>
              <p:cNvPr name="Freeform 20" id="20"/>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3D4248"/>
              </a:solidFill>
            </p:spPr>
          </p:sp>
        </p:grpSp>
      </p:grpSp>
      <p:sp>
        <p:nvSpPr>
          <p:cNvPr name="TextBox 21" id="21"/>
          <p:cNvSpPr txBox="true"/>
          <p:nvPr/>
        </p:nvSpPr>
        <p:spPr>
          <a:xfrm rot="0">
            <a:off x="6829570" y="2067132"/>
            <a:ext cx="2507456"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a:rPr>
              <a:t>Request</a:t>
            </a:r>
          </a:p>
        </p:txBody>
      </p:sp>
      <p:sp>
        <p:nvSpPr>
          <p:cNvPr name="TextBox 22" id="22"/>
          <p:cNvSpPr txBox="true"/>
          <p:nvPr/>
        </p:nvSpPr>
        <p:spPr>
          <a:xfrm rot="0">
            <a:off x="11362764" y="2440430"/>
            <a:ext cx="5657850" cy="755015"/>
          </a:xfrm>
          <a:prstGeom prst="rect">
            <a:avLst/>
          </a:prstGeom>
        </p:spPr>
        <p:txBody>
          <a:bodyPr anchor="t" rtlCol="false" tIns="0" lIns="0" bIns="0" rIns="0">
            <a:spAutoFit/>
          </a:bodyPr>
          <a:lstStyle/>
          <a:p>
            <a:pPr algn="ctr">
              <a:lnSpc>
                <a:spcPts val="6159"/>
              </a:lnSpc>
            </a:pPr>
            <a:r>
              <a:rPr lang="en-US" sz="4400">
                <a:solidFill>
                  <a:srgbClr val="F7F6F4"/>
                </a:solidFill>
                <a:latin typeface="Open Sans"/>
              </a:rPr>
              <a:t>web server</a:t>
            </a:r>
          </a:p>
        </p:txBody>
      </p:sp>
      <p:sp>
        <p:nvSpPr>
          <p:cNvPr name="TextBox 23" id="23"/>
          <p:cNvSpPr txBox="true"/>
          <p:nvPr/>
        </p:nvSpPr>
        <p:spPr>
          <a:xfrm rot="0">
            <a:off x="11362764" y="4357248"/>
            <a:ext cx="5657850" cy="887095"/>
          </a:xfrm>
          <a:prstGeom prst="rect">
            <a:avLst/>
          </a:prstGeom>
        </p:spPr>
        <p:txBody>
          <a:bodyPr anchor="t" rtlCol="false" tIns="0" lIns="0" bIns="0" rIns="0">
            <a:spAutoFit/>
          </a:bodyPr>
          <a:lstStyle/>
          <a:p>
            <a:pPr algn="ctr">
              <a:lnSpc>
                <a:spcPts val="7280"/>
              </a:lnSpc>
            </a:pPr>
            <a:r>
              <a:rPr lang="en-US" sz="5200">
                <a:solidFill>
                  <a:srgbClr val="F7F6F4"/>
                </a:solidFill>
                <a:latin typeface="Open Sans"/>
              </a:rPr>
              <a:t>CMS app</a:t>
            </a:r>
          </a:p>
        </p:txBody>
      </p:sp>
      <p:sp>
        <p:nvSpPr>
          <p:cNvPr name="TextBox 24" id="24"/>
          <p:cNvSpPr txBox="true"/>
          <p:nvPr/>
        </p:nvSpPr>
        <p:spPr>
          <a:xfrm rot="0">
            <a:off x="11362764" y="9264842"/>
            <a:ext cx="5657850" cy="712470"/>
          </a:xfrm>
          <a:prstGeom prst="rect">
            <a:avLst/>
          </a:prstGeom>
        </p:spPr>
        <p:txBody>
          <a:bodyPr anchor="t" rtlCol="false" tIns="0" lIns="0" bIns="0" rIns="0">
            <a:spAutoFit/>
          </a:bodyPr>
          <a:lstStyle/>
          <a:p>
            <a:pPr algn="ctr">
              <a:lnSpc>
                <a:spcPts val="5880"/>
              </a:lnSpc>
            </a:pPr>
            <a:r>
              <a:rPr lang="en-US" sz="4200">
                <a:solidFill>
                  <a:srgbClr val="000000"/>
                </a:solidFill>
                <a:latin typeface="Open Sans"/>
              </a:rPr>
              <a:t>Database</a:t>
            </a:r>
          </a:p>
        </p:txBody>
      </p:sp>
      <p:sp>
        <p:nvSpPr>
          <p:cNvPr name="TextBox 25" id="25"/>
          <p:cNvSpPr txBox="true"/>
          <p:nvPr/>
        </p:nvSpPr>
        <p:spPr>
          <a:xfrm rot="0">
            <a:off x="13079447" y="786493"/>
            <a:ext cx="2191792"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server</a:t>
            </a:r>
          </a:p>
        </p:txBody>
      </p:sp>
      <p:sp>
        <p:nvSpPr>
          <p:cNvPr name="TextBox 26" id="26"/>
          <p:cNvSpPr txBox="true"/>
          <p:nvPr/>
        </p:nvSpPr>
        <p:spPr>
          <a:xfrm rot="0">
            <a:off x="2218647" y="786493"/>
            <a:ext cx="1938635" cy="887095"/>
          </a:xfrm>
          <a:prstGeom prst="rect">
            <a:avLst/>
          </a:prstGeom>
        </p:spPr>
        <p:txBody>
          <a:bodyPr anchor="t" rtlCol="false" tIns="0" lIns="0" bIns="0" rIns="0">
            <a:spAutoFit/>
          </a:bodyPr>
          <a:lstStyle/>
          <a:p>
            <a:pPr algn="ctr">
              <a:lnSpc>
                <a:spcPts val="7280"/>
              </a:lnSpc>
            </a:pPr>
            <a:r>
              <a:rPr lang="en-US" sz="5200">
                <a:solidFill>
                  <a:srgbClr val="000000"/>
                </a:solidFill>
                <a:latin typeface="Open Sans Extra Bold"/>
              </a:rPr>
              <a:t>client</a:t>
            </a:r>
          </a:p>
        </p:txBody>
      </p:sp>
      <p:grpSp>
        <p:nvGrpSpPr>
          <p:cNvPr name="Group 27" id="27"/>
          <p:cNvGrpSpPr/>
          <p:nvPr/>
        </p:nvGrpSpPr>
        <p:grpSpPr>
          <a:xfrm rot="5400000">
            <a:off x="14085996" y="3634238"/>
            <a:ext cx="831868" cy="463823"/>
            <a:chOff x="0" y="0"/>
            <a:chExt cx="3323236" cy="1852930"/>
          </a:xfrm>
        </p:grpSpPr>
        <p:sp>
          <p:nvSpPr>
            <p:cNvPr name="Freeform 28" id="28"/>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B52432"/>
            </a:solidFill>
          </p:spPr>
        </p:sp>
      </p:grpSp>
      <p:grpSp>
        <p:nvGrpSpPr>
          <p:cNvPr name="Group 29" id="29"/>
          <p:cNvGrpSpPr/>
          <p:nvPr/>
        </p:nvGrpSpPr>
        <p:grpSpPr>
          <a:xfrm rot="5400000">
            <a:off x="14085996" y="5555566"/>
            <a:ext cx="831868" cy="463823"/>
            <a:chOff x="0" y="0"/>
            <a:chExt cx="3323236" cy="1852930"/>
          </a:xfrm>
        </p:grpSpPr>
        <p:sp>
          <p:nvSpPr>
            <p:cNvPr name="Freeform 30" id="30"/>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B52432"/>
            </a:solidFill>
          </p:spPr>
        </p:sp>
      </p:grpSp>
      <p:grpSp>
        <p:nvGrpSpPr>
          <p:cNvPr name="Group 31" id="31"/>
          <p:cNvGrpSpPr/>
          <p:nvPr/>
        </p:nvGrpSpPr>
        <p:grpSpPr>
          <a:xfrm rot="-5400000">
            <a:off x="13345767" y="5582428"/>
            <a:ext cx="831868" cy="463823"/>
            <a:chOff x="0" y="0"/>
            <a:chExt cx="3323236" cy="1852930"/>
          </a:xfrm>
        </p:grpSpPr>
        <p:sp>
          <p:nvSpPr>
            <p:cNvPr name="Freeform 32" id="32"/>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B52432"/>
            </a:solidFill>
          </p:spPr>
        </p:sp>
      </p:grpSp>
      <p:grpSp>
        <p:nvGrpSpPr>
          <p:cNvPr name="Group 33" id="33"/>
          <p:cNvGrpSpPr/>
          <p:nvPr/>
        </p:nvGrpSpPr>
        <p:grpSpPr>
          <a:xfrm rot="-5400000">
            <a:off x="13345767" y="3661099"/>
            <a:ext cx="831868" cy="463823"/>
            <a:chOff x="0" y="0"/>
            <a:chExt cx="3323236" cy="1852930"/>
          </a:xfrm>
        </p:grpSpPr>
        <p:sp>
          <p:nvSpPr>
            <p:cNvPr name="Freeform 34" id="34"/>
            <p:cNvSpPr/>
            <p:nvPr/>
          </p:nvSpPr>
          <p:spPr>
            <a:xfrm>
              <a:off x="0" y="0"/>
              <a:ext cx="3323236" cy="1854200"/>
            </a:xfrm>
            <a:custGeom>
              <a:avLst/>
              <a:gdLst/>
              <a:ahLst/>
              <a:cxnLst/>
              <a:rect r="r" b="b" t="t" l="l"/>
              <a:pathLst>
                <a:path h="1854200" w="3323236">
                  <a:moveTo>
                    <a:pt x="3222906" y="739140"/>
                  </a:moveTo>
                  <a:lnTo>
                    <a:pt x="2302156" y="49530"/>
                  </a:lnTo>
                  <a:cubicBezTo>
                    <a:pt x="2257706" y="16510"/>
                    <a:pt x="2209446" y="0"/>
                    <a:pt x="2159916" y="0"/>
                  </a:cubicBezTo>
                  <a:cubicBezTo>
                    <a:pt x="2054506" y="0"/>
                    <a:pt x="1977036" y="81280"/>
                    <a:pt x="1977036" y="194310"/>
                  </a:cubicBezTo>
                  <a:lnTo>
                    <a:pt x="1977036" y="605790"/>
                  </a:lnTo>
                  <a:lnTo>
                    <a:pt x="313690" y="605790"/>
                  </a:lnTo>
                  <a:cubicBezTo>
                    <a:pt x="139700" y="609600"/>
                    <a:pt x="0" y="751840"/>
                    <a:pt x="0" y="927100"/>
                  </a:cubicBezTo>
                  <a:cubicBezTo>
                    <a:pt x="0" y="1102360"/>
                    <a:pt x="139700" y="1244600"/>
                    <a:pt x="313690" y="1248410"/>
                  </a:cubicBezTo>
                  <a:lnTo>
                    <a:pt x="1977036" y="1248410"/>
                  </a:lnTo>
                  <a:lnTo>
                    <a:pt x="1977036" y="1659890"/>
                  </a:lnTo>
                  <a:cubicBezTo>
                    <a:pt x="1977036" y="1772920"/>
                    <a:pt x="2054506" y="1854200"/>
                    <a:pt x="2159916" y="1854200"/>
                  </a:cubicBezTo>
                  <a:cubicBezTo>
                    <a:pt x="2209446" y="1854200"/>
                    <a:pt x="2257706" y="1836420"/>
                    <a:pt x="2302156" y="1803400"/>
                  </a:cubicBezTo>
                  <a:lnTo>
                    <a:pt x="3222906" y="1115060"/>
                  </a:lnTo>
                  <a:cubicBezTo>
                    <a:pt x="3286406" y="1066800"/>
                    <a:pt x="3323236" y="998220"/>
                    <a:pt x="3323236" y="927100"/>
                  </a:cubicBezTo>
                  <a:cubicBezTo>
                    <a:pt x="3323236" y="854710"/>
                    <a:pt x="3286406" y="787400"/>
                    <a:pt x="3222906" y="739140"/>
                  </a:cubicBezTo>
                  <a:close/>
                </a:path>
              </a:pathLst>
            </a:custGeom>
            <a:solidFill>
              <a:srgbClr val="B52432"/>
            </a:solidFill>
          </p:spPr>
        </p:sp>
      </p:grpSp>
      <p:pic>
        <p:nvPicPr>
          <p:cNvPr name="Picture 35" id="35"/>
          <p:cNvPicPr>
            <a:picLocks noChangeAspect="true"/>
          </p:cNvPicPr>
          <p:nvPr/>
        </p:nvPicPr>
        <p:blipFill>
          <a:blip r:embed="rId7"/>
          <a:srcRect l="0" t="0" r="0" b="0"/>
          <a:stretch>
            <a:fillRect/>
          </a:stretch>
        </p:blipFill>
        <p:spPr>
          <a:xfrm flipH="false" flipV="false" rot="0">
            <a:off x="1260765" y="1913597"/>
            <a:ext cx="3854399" cy="363277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DAEdpsz5ifc</dc:identifier>
  <dcterms:modified xsi:type="dcterms:W3CDTF">2011-08-01T06:04:30Z</dcterms:modified>
  <cp:revision>1</cp:revision>
  <dc:title>CIL-Free Yourself From the Database</dc:title>
</cp:coreProperties>
</file>